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C3_D050928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9" r:id="rId4"/>
  </p:sldMasterIdLst>
  <p:notesMasterIdLst>
    <p:notesMasterId r:id="rId18"/>
  </p:notesMasterIdLst>
  <p:handoutMasterIdLst>
    <p:handoutMasterId r:id="rId19"/>
  </p:handoutMasterIdLst>
  <p:sldIdLst>
    <p:sldId id="273" r:id="rId5"/>
    <p:sldId id="473" r:id="rId6"/>
    <p:sldId id="460" r:id="rId7"/>
    <p:sldId id="474" r:id="rId8"/>
    <p:sldId id="451" r:id="rId9"/>
    <p:sldId id="475" r:id="rId10"/>
    <p:sldId id="468" r:id="rId11"/>
    <p:sldId id="471" r:id="rId12"/>
    <p:sldId id="464" r:id="rId13"/>
    <p:sldId id="467" r:id="rId14"/>
    <p:sldId id="465" r:id="rId15"/>
    <p:sldId id="476" r:id="rId16"/>
    <p:sldId id="444"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8319" userDrawn="1">
          <p15:clr>
            <a:srgbClr val="A4A3A4"/>
          </p15:clr>
        </p15:guide>
        <p15:guide id="2" pos="22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F80B42-3E91-B7D1-0D5B-0FDDB2F56B30}" name="Basdeo, Chandika" initials="BC" userId="S::Chandika.Basdeo@fldoe.org::3b73dbed-f071-48be-b5f7-ccc0f88746ea" providerId="AD"/>
  <p188:author id="{43ADF54D-9E3E-65F6-9E3B-0256BA855B58}" name="Russell, Cathy" initials="CR" userId="S::Cathy.Russell@fldoe.org::cb623da4-0ea1-4b76-9a2b-3d2152c7ca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26F9F-49A7-4102-967D-D96EEFBD376D}" v="101" dt="2024-03-25T17:05:03.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0" autoAdjust="0"/>
    <p:restoredTop sz="96247" autoAdjust="0"/>
  </p:normalViewPr>
  <p:slideViewPr>
    <p:cSldViewPr snapToGrid="0">
      <p:cViewPr varScale="1">
        <p:scale>
          <a:sx n="111" d="100"/>
          <a:sy n="111" d="100"/>
        </p:scale>
        <p:origin x="948" y="96"/>
      </p:cViewPr>
      <p:guideLst>
        <p:guide orient="horz" pos="2160"/>
        <p:guide pos="2880"/>
      </p:guideLst>
    </p:cSldViewPr>
  </p:slideViewPr>
  <p:outlineViewPr>
    <p:cViewPr>
      <p:scale>
        <a:sx n="33" d="100"/>
        <a:sy n="33" d="100"/>
      </p:scale>
      <p:origin x="0" y="-1584"/>
    </p:cViewPr>
  </p:outlineViewPr>
  <p:notesTextViewPr>
    <p:cViewPr>
      <p:scale>
        <a:sx n="1" d="1"/>
        <a:sy n="1" d="1"/>
      </p:scale>
      <p:origin x="0" y="0"/>
    </p:cViewPr>
  </p:notesTextViewPr>
  <p:notesViewPr>
    <p:cSldViewPr snapToGrid="0">
      <p:cViewPr>
        <p:scale>
          <a:sx n="1" d="2"/>
          <a:sy n="1" d="2"/>
        </p:scale>
        <p:origin x="3504" y="36"/>
      </p:cViewPr>
      <p:guideLst>
        <p:guide orient="horz" pos="18319"/>
        <p:guide pos="22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rson, Adam" userId="39644356-5a71-4629-bed0-02b8ee97449a" providerId="ADAL" clId="{86826F9F-49A7-4102-967D-D96EEFBD376D}"/>
    <pc:docChg chg="modSld">
      <pc:chgData name="Emerson, Adam" userId="39644356-5a71-4629-bed0-02b8ee97449a" providerId="ADAL" clId="{86826F9F-49A7-4102-967D-D96EEFBD376D}" dt="2024-03-25T17:05:47.234" v="160" actId="20577"/>
      <pc:docMkLst>
        <pc:docMk/>
      </pc:docMkLst>
      <pc:sldChg chg="modSp mod">
        <pc:chgData name="Emerson, Adam" userId="39644356-5a71-4629-bed0-02b8ee97449a" providerId="ADAL" clId="{86826F9F-49A7-4102-967D-D96EEFBD376D}" dt="2024-03-25T17:05:03.634" v="150" actId="1076"/>
        <pc:sldMkLst>
          <pc:docMk/>
          <pc:sldMk cId="2130032584" sldId="464"/>
        </pc:sldMkLst>
        <pc:spChg chg="mod">
          <ac:chgData name="Emerson, Adam" userId="39644356-5a71-4629-bed0-02b8ee97449a" providerId="ADAL" clId="{86826F9F-49A7-4102-967D-D96EEFBD376D}" dt="2024-03-25T17:02:37.053" v="50" actId="6549"/>
          <ac:spMkLst>
            <pc:docMk/>
            <pc:sldMk cId="2130032584" sldId="464"/>
            <ac:spMk id="3" creationId="{C731D8E3-B1DB-4879-9D25-BC22601BF6BD}"/>
          </ac:spMkLst>
        </pc:spChg>
        <pc:picChg chg="mod">
          <ac:chgData name="Emerson, Adam" userId="39644356-5a71-4629-bed0-02b8ee97449a" providerId="ADAL" clId="{86826F9F-49A7-4102-967D-D96EEFBD376D}" dt="2024-03-25T17:05:02.135" v="149" actId="1076"/>
          <ac:picMkLst>
            <pc:docMk/>
            <pc:sldMk cId="2130032584" sldId="464"/>
            <ac:picMk id="2" creationId="{7216D824-0D77-F471-5A50-AFC287B71465}"/>
          </ac:picMkLst>
        </pc:picChg>
        <pc:picChg chg="mod">
          <ac:chgData name="Emerson, Adam" userId="39644356-5a71-4629-bed0-02b8ee97449a" providerId="ADAL" clId="{86826F9F-49A7-4102-967D-D96EEFBD376D}" dt="2024-03-25T17:05:03.634" v="150" actId="1076"/>
          <ac:picMkLst>
            <pc:docMk/>
            <pc:sldMk cId="2130032584" sldId="464"/>
            <ac:picMk id="4" creationId="{77146F8C-8598-0B08-CD95-03D1D5FFB3A7}"/>
          </ac:picMkLst>
        </pc:picChg>
      </pc:sldChg>
      <pc:sldChg chg="modSp mod">
        <pc:chgData name="Emerson, Adam" userId="39644356-5a71-4629-bed0-02b8ee97449a" providerId="ADAL" clId="{86826F9F-49A7-4102-967D-D96EEFBD376D}" dt="2024-03-25T17:05:47.234" v="160" actId="20577"/>
        <pc:sldMkLst>
          <pc:docMk/>
          <pc:sldMk cId="2133716594" sldId="467"/>
        </pc:sldMkLst>
        <pc:spChg chg="mod">
          <ac:chgData name="Emerson, Adam" userId="39644356-5a71-4629-bed0-02b8ee97449a" providerId="ADAL" clId="{86826F9F-49A7-4102-967D-D96EEFBD376D}" dt="2024-03-25T17:05:47.234" v="160" actId="20577"/>
          <ac:spMkLst>
            <pc:docMk/>
            <pc:sldMk cId="2133716594" sldId="467"/>
            <ac:spMk id="3" creationId="{C731D8E3-B1DB-4879-9D25-BC22601BF6BD}"/>
          </ac:spMkLst>
        </pc:spChg>
      </pc:sldChg>
      <pc:sldChg chg="modSp mod">
        <pc:chgData name="Emerson, Adam" userId="39644356-5a71-4629-bed0-02b8ee97449a" providerId="ADAL" clId="{86826F9F-49A7-4102-967D-D96EEFBD376D}" dt="2024-03-22T16:17:59.487" v="47" actId="255"/>
        <pc:sldMkLst>
          <pc:docMk/>
          <pc:sldMk cId="1611793006" sldId="471"/>
        </pc:sldMkLst>
        <pc:spChg chg="mod">
          <ac:chgData name="Emerson, Adam" userId="39644356-5a71-4629-bed0-02b8ee97449a" providerId="ADAL" clId="{86826F9F-49A7-4102-967D-D96EEFBD376D}" dt="2024-03-22T16:17:59.487" v="47" actId="255"/>
          <ac:spMkLst>
            <pc:docMk/>
            <pc:sldMk cId="1611793006" sldId="471"/>
            <ac:spMk id="3" creationId="{C731D8E3-B1DB-4879-9D25-BC22601BF6B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Florida Public and Private School Choice Options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'[Florida Public and Private Choice Options pie data  .xlsx]Pie2'!$B$1</c:f>
              <c:strCache>
                <c:ptCount val="1"/>
                <c:pt idx="0">
                  <c:v>part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12-49EA-8DF0-DCF51F4F8E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12-49EA-8DF0-DCF51F4F8E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12-49EA-8DF0-DCF51F4F8E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12-49EA-8DF0-DCF51F4F8E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212-49EA-8DF0-DCF51F4F8E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212-49EA-8DF0-DCF51F4F8E1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212-49EA-8DF0-DCF51F4F8E1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212-49EA-8DF0-DCF51F4F8E1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212-49EA-8DF0-DCF51F4F8E1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212-49EA-8DF0-DCF51F4F8E1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E212-49EA-8DF0-DCF51F4F8E1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E212-49EA-8DF0-DCF51F4F8E1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E212-49EA-8DF0-DCF51F4F8E1B}"/>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E212-49EA-8DF0-DCF51F4F8E1B}"/>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E212-49EA-8DF0-DCF51F4F8E1B}"/>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E212-49EA-8DF0-DCF51F4F8E1B}"/>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E212-49EA-8DF0-DCF51F4F8E1B}"/>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E212-49EA-8DF0-DCF51F4F8E1B}"/>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E212-49EA-8DF0-DCF51F4F8E1B}"/>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E212-49EA-8DF0-DCF51F4F8E1B}"/>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E212-49EA-8DF0-DCF51F4F8E1B}"/>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E212-49EA-8DF0-DCF51F4F8E1B}"/>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E212-49EA-8DF0-DCF51F4F8E1B}"/>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E212-49EA-8DF0-DCF51F4F8E1B}"/>
              </c:ext>
            </c:extLst>
          </c:dPt>
          <c:dLbls>
            <c:dLbl>
              <c:idx val="15"/>
              <c:tx>
                <c:rich>
                  <a:bodyPr/>
                  <a:lstStyle/>
                  <a:p>
                    <a:r>
                      <a:rPr lang="en-US"/>
                      <a:t>Magnet</a:t>
                    </a:r>
                    <a:endParaRPr lang="en-US"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E212-49EA-8DF0-DCF51F4F8E1B}"/>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'[Florida Public and Private Choice Options pie data  .xlsx]Pie2'!$A$2:$A$25</c:f>
              <c:strCache>
                <c:ptCount val="24"/>
                <c:pt idx="0">
                  <c:v>Open Enrollment</c:v>
                </c:pt>
                <c:pt idx="1">
                  <c:v>Charter Schools</c:v>
                </c:pt>
                <c:pt idx="2">
                  <c:v>Private Schools </c:v>
                </c:pt>
                <c:pt idx="3">
                  <c:v>Career and Professional Education Academies </c:v>
                </c:pt>
                <c:pt idx="4">
                  <c:v>VPK Enrollment</c:v>
                </c:pt>
                <c:pt idx="5">
                  <c:v>Tax Credit Scholarships</c:v>
                </c:pt>
                <c:pt idx="6">
                  <c:v>Home Education </c:v>
                </c:pt>
                <c:pt idx="7">
                  <c:v>AICE Programs </c:v>
                </c:pt>
                <c:pt idx="8">
                  <c:v>McKay Scholarships (Private)</c:v>
                </c:pt>
                <c:pt idx="9">
                  <c:v>McKay Scholarships (Public)</c:v>
                </c:pt>
                <c:pt idx="10">
                  <c:v>Full-Time Virtual Instruction</c:v>
                </c:pt>
                <c:pt idx="11">
                  <c:v>IB</c:v>
                </c:pt>
                <c:pt idx="12">
                  <c:v>Lab Schools</c:v>
                </c:pt>
                <c:pt idx="13">
                  <c:v>Charter Lab Schools</c:v>
                </c:pt>
                <c:pt idx="14">
                  <c:v>Low-Performing School Transfers</c:v>
                </c:pt>
                <c:pt idx="15">
                  <c:v>AP  </c:v>
                </c:pt>
                <c:pt idx="16">
                  <c:v>Dual Enrollment </c:v>
                </c:pt>
                <c:pt idx="17">
                  <c:v>Collegiate Charter High School</c:v>
                </c:pt>
                <c:pt idx="18">
                  <c:v>Special Education (Gifted enrollment)</c:v>
                </c:pt>
                <c:pt idx="19">
                  <c:v>Hope Scholarships (Private)</c:v>
                </c:pt>
                <c:pt idx="20">
                  <c:v>Hope Scholarships (Public)</c:v>
                </c:pt>
                <c:pt idx="21">
                  <c:v>Reading Scholarship</c:v>
                </c:pt>
                <c:pt idx="22">
                  <c:v>Family Empowerment Scholarship - EO</c:v>
                </c:pt>
                <c:pt idx="23">
                  <c:v>Family Empowerment Scholarship - UA</c:v>
                </c:pt>
              </c:strCache>
            </c:strRef>
          </c:cat>
          <c:val>
            <c:numRef>
              <c:f>'[Florida Public and Private Choice Options pie data  .xlsx]Pie2'!$B$2:$B$25</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30-E212-49EA-8DF0-DCF51F4F8E1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oftEdge rad="25400"/>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C3_D0509280.xml><?xml version="1.0" encoding="utf-8"?>
<p188:cmLst xmlns:a="http://schemas.openxmlformats.org/drawingml/2006/main" xmlns:r="http://schemas.openxmlformats.org/officeDocument/2006/relationships" xmlns:p188="http://schemas.microsoft.com/office/powerpoint/2018/8/main">
  <p188:cm id="{DEC502C8-5539-4EA1-8A1E-E652F1B43B39}" authorId="{43ADF54D-9E3E-65F6-9E3B-0256BA855B58}" created="2024-03-20T21:27:26.445">
    <pc:sldMkLst xmlns:pc="http://schemas.microsoft.com/office/powerpoint/2013/main/command">
      <pc:docMk/>
      <pc:sldMk cId="3494941312" sldId="451"/>
    </pc:sldMkLst>
    <p188:txBody>
      <a:bodyPr/>
      <a:lstStyle/>
      <a:p>
        <a:r>
          <a:rPr lang="en-US"/>
          <a:t>FWIW, 2021 Gardiner became UA. McKay merged in 2022</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E092D8-5589-48FB-8916-65CCD6978195}"/>
              </a:ext>
            </a:extLst>
          </p:cNvPr>
          <p:cNvSpPr>
            <a:spLocks noGrp="1"/>
          </p:cNvSpPr>
          <p:nvPr>
            <p:ph type="hdr" sz="quarter"/>
          </p:nvPr>
        </p:nvSpPr>
        <p:spPr>
          <a:xfrm>
            <a:off x="0" y="1"/>
            <a:ext cx="3104373" cy="2910094"/>
          </a:xfrm>
          <a:prstGeom prst="rect">
            <a:avLst/>
          </a:prstGeom>
        </p:spPr>
        <p:txBody>
          <a:bodyPr vert="horz" lIns="181613" tIns="90807" rIns="181613" bIns="90807" rtlCol="0"/>
          <a:lstStyle>
            <a:lvl1pPr algn="l" eaLnBrk="1" hangingPunct="1">
              <a:defRPr sz="2300">
                <a:cs typeface="Arial" charset="0"/>
              </a:defRPr>
            </a:lvl1pPr>
          </a:lstStyle>
          <a:p>
            <a:pPr>
              <a:defRPr/>
            </a:pPr>
            <a:endParaRPr lang="en-US"/>
          </a:p>
        </p:txBody>
      </p:sp>
      <p:sp>
        <p:nvSpPr>
          <p:cNvPr id="3" name="Date Placeholder 2">
            <a:extLst>
              <a:ext uri="{FF2B5EF4-FFF2-40B4-BE49-F238E27FC236}">
                <a16:creationId xmlns:a16="http://schemas.microsoft.com/office/drawing/2014/main" id="{22BB02D7-96CB-4C65-8BB5-E7CCE7F4E18D}"/>
              </a:ext>
            </a:extLst>
          </p:cNvPr>
          <p:cNvSpPr>
            <a:spLocks noGrp="1"/>
          </p:cNvSpPr>
          <p:nvPr>
            <p:ph type="dt" sz="quarter" idx="1"/>
          </p:nvPr>
        </p:nvSpPr>
        <p:spPr>
          <a:xfrm>
            <a:off x="4060191" y="1"/>
            <a:ext cx="3104373" cy="2910094"/>
          </a:xfrm>
          <a:prstGeom prst="rect">
            <a:avLst/>
          </a:prstGeom>
        </p:spPr>
        <p:txBody>
          <a:bodyPr vert="horz" lIns="181613" tIns="90807" rIns="181613" bIns="90807" rtlCol="0"/>
          <a:lstStyle>
            <a:lvl1pPr algn="r" eaLnBrk="1" hangingPunct="1">
              <a:defRPr sz="2300">
                <a:cs typeface="Arial" charset="0"/>
              </a:defRPr>
            </a:lvl1pPr>
          </a:lstStyle>
          <a:p>
            <a:pPr>
              <a:defRPr/>
            </a:pPr>
            <a:fld id="{7CA93A46-B75D-4E60-B091-3DA12EAE95D9}" type="datetimeFigureOut">
              <a:rPr lang="en-US"/>
              <a:pPr>
                <a:defRPr/>
              </a:pPr>
              <a:t>3/25/2024</a:t>
            </a:fld>
            <a:endParaRPr lang="en-US"/>
          </a:p>
        </p:txBody>
      </p:sp>
      <p:sp>
        <p:nvSpPr>
          <p:cNvPr id="4" name="Footer Placeholder 3">
            <a:extLst>
              <a:ext uri="{FF2B5EF4-FFF2-40B4-BE49-F238E27FC236}">
                <a16:creationId xmlns:a16="http://schemas.microsoft.com/office/drawing/2014/main" id="{52DA00ED-588A-4EC1-A7DD-A3835F3BD717}"/>
              </a:ext>
            </a:extLst>
          </p:cNvPr>
          <p:cNvSpPr>
            <a:spLocks noGrp="1"/>
          </p:cNvSpPr>
          <p:nvPr>
            <p:ph type="ftr" sz="quarter" idx="2"/>
          </p:nvPr>
        </p:nvSpPr>
        <p:spPr>
          <a:xfrm>
            <a:off x="0" y="55242070"/>
            <a:ext cx="3104373" cy="2910094"/>
          </a:xfrm>
          <a:prstGeom prst="rect">
            <a:avLst/>
          </a:prstGeom>
        </p:spPr>
        <p:txBody>
          <a:bodyPr vert="horz" lIns="181613" tIns="90807" rIns="181613" bIns="90807" rtlCol="0" anchor="b"/>
          <a:lstStyle>
            <a:lvl1pPr algn="l" eaLnBrk="1" hangingPunct="1">
              <a:defRPr sz="23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56A2A772-360F-4656-847A-06F9CC97DBE3}"/>
              </a:ext>
            </a:extLst>
          </p:cNvPr>
          <p:cNvSpPr>
            <a:spLocks noGrp="1"/>
          </p:cNvSpPr>
          <p:nvPr>
            <p:ph type="sldNum" sz="quarter" idx="3"/>
          </p:nvPr>
        </p:nvSpPr>
        <p:spPr>
          <a:xfrm>
            <a:off x="4060191" y="55242070"/>
            <a:ext cx="3104373" cy="2910094"/>
          </a:xfrm>
          <a:prstGeom prst="rect">
            <a:avLst/>
          </a:prstGeom>
        </p:spPr>
        <p:txBody>
          <a:bodyPr vert="horz" wrap="square" lIns="181613" tIns="90807" rIns="181613" bIns="90807" numCol="1" anchor="b" anchorCtr="0" compatLnSpc="1">
            <a:prstTxWarp prst="textNoShape">
              <a:avLst/>
            </a:prstTxWarp>
          </a:bodyPr>
          <a:lstStyle>
            <a:lvl1pPr algn="r" eaLnBrk="1" hangingPunct="1">
              <a:defRPr sz="2300"/>
            </a:lvl1pPr>
          </a:lstStyle>
          <a:p>
            <a:pPr>
              <a:defRPr/>
            </a:pPr>
            <a:fld id="{2985B9D4-FA23-4ABA-841C-F4FEAEE86C0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9C1A1D-47D9-4944-B5CE-DFB338BBEC54}"/>
              </a:ext>
            </a:extLst>
          </p:cNvPr>
          <p:cNvSpPr>
            <a:spLocks noGrp="1"/>
          </p:cNvSpPr>
          <p:nvPr>
            <p:ph type="hdr" sz="quarter"/>
          </p:nvPr>
        </p:nvSpPr>
        <p:spPr>
          <a:xfrm>
            <a:off x="0" y="1"/>
            <a:ext cx="3104373" cy="2910094"/>
          </a:xfrm>
          <a:prstGeom prst="rect">
            <a:avLst/>
          </a:prstGeom>
        </p:spPr>
        <p:txBody>
          <a:bodyPr vert="horz" lIns="181613" tIns="90807" rIns="181613" bIns="90807" rtlCol="0"/>
          <a:lstStyle>
            <a:lvl1pPr algn="l" eaLnBrk="1" hangingPunct="1">
              <a:defRPr sz="2300">
                <a:cs typeface="Arial" charset="0"/>
              </a:defRPr>
            </a:lvl1pPr>
          </a:lstStyle>
          <a:p>
            <a:pPr>
              <a:defRPr/>
            </a:pPr>
            <a:endParaRPr lang="en-US"/>
          </a:p>
        </p:txBody>
      </p:sp>
      <p:sp>
        <p:nvSpPr>
          <p:cNvPr id="3" name="Date Placeholder 2">
            <a:extLst>
              <a:ext uri="{FF2B5EF4-FFF2-40B4-BE49-F238E27FC236}">
                <a16:creationId xmlns:a16="http://schemas.microsoft.com/office/drawing/2014/main" id="{5E44F84D-E2DA-45FB-9E13-94236A2E7AA7}"/>
              </a:ext>
            </a:extLst>
          </p:cNvPr>
          <p:cNvSpPr>
            <a:spLocks noGrp="1"/>
          </p:cNvSpPr>
          <p:nvPr>
            <p:ph type="dt" idx="1"/>
          </p:nvPr>
        </p:nvSpPr>
        <p:spPr>
          <a:xfrm>
            <a:off x="4060191" y="1"/>
            <a:ext cx="3104373" cy="2910094"/>
          </a:xfrm>
          <a:prstGeom prst="rect">
            <a:avLst/>
          </a:prstGeom>
        </p:spPr>
        <p:txBody>
          <a:bodyPr vert="horz" lIns="181613" tIns="90807" rIns="181613" bIns="90807" rtlCol="0"/>
          <a:lstStyle>
            <a:lvl1pPr algn="r" eaLnBrk="1" hangingPunct="1">
              <a:defRPr sz="2300">
                <a:cs typeface="Arial" charset="0"/>
              </a:defRPr>
            </a:lvl1pPr>
          </a:lstStyle>
          <a:p>
            <a:pPr>
              <a:defRPr/>
            </a:pPr>
            <a:fld id="{24AF624E-2BA4-4163-942C-68317FFE8BE7}" type="datetimeFigureOut">
              <a:rPr lang="en-US"/>
              <a:pPr>
                <a:defRPr/>
              </a:pPr>
              <a:t>3/25/2024</a:t>
            </a:fld>
            <a:endParaRPr lang="en-US"/>
          </a:p>
        </p:txBody>
      </p:sp>
      <p:sp>
        <p:nvSpPr>
          <p:cNvPr id="4" name="Slide Image Placeholder 3">
            <a:extLst>
              <a:ext uri="{FF2B5EF4-FFF2-40B4-BE49-F238E27FC236}">
                <a16:creationId xmlns:a16="http://schemas.microsoft.com/office/drawing/2014/main" id="{F3CB7DA3-D259-4DCB-B77E-1B34AC317AA1}"/>
              </a:ext>
            </a:extLst>
          </p:cNvPr>
          <p:cNvSpPr>
            <a:spLocks noGrp="1" noRot="1" noChangeAspect="1"/>
          </p:cNvSpPr>
          <p:nvPr>
            <p:ph type="sldImg" idx="2"/>
          </p:nvPr>
        </p:nvSpPr>
        <p:spPr>
          <a:xfrm>
            <a:off x="-10958513" y="4359275"/>
            <a:ext cx="29084588" cy="21812250"/>
          </a:xfrm>
          <a:prstGeom prst="rect">
            <a:avLst/>
          </a:prstGeom>
          <a:noFill/>
          <a:ln w="12700">
            <a:solidFill>
              <a:prstClr val="black"/>
            </a:solidFill>
          </a:ln>
        </p:spPr>
        <p:txBody>
          <a:bodyPr vert="horz" lIns="181613" tIns="90807" rIns="181613" bIns="90807" rtlCol="0" anchor="ctr"/>
          <a:lstStyle/>
          <a:p>
            <a:pPr lvl="0"/>
            <a:endParaRPr lang="en-US" noProof="0"/>
          </a:p>
        </p:txBody>
      </p:sp>
      <p:sp>
        <p:nvSpPr>
          <p:cNvPr id="5" name="Notes Placeholder 4">
            <a:extLst>
              <a:ext uri="{FF2B5EF4-FFF2-40B4-BE49-F238E27FC236}">
                <a16:creationId xmlns:a16="http://schemas.microsoft.com/office/drawing/2014/main" id="{FDC326A9-6CF3-4F1A-9190-93F15B8A192F}"/>
              </a:ext>
            </a:extLst>
          </p:cNvPr>
          <p:cNvSpPr>
            <a:spLocks noGrp="1"/>
          </p:cNvSpPr>
          <p:nvPr>
            <p:ph type="body" sz="quarter" idx="3"/>
          </p:nvPr>
        </p:nvSpPr>
        <p:spPr>
          <a:xfrm>
            <a:off x="715649" y="27621039"/>
            <a:ext cx="5734898" cy="26180887"/>
          </a:xfrm>
          <a:prstGeom prst="rect">
            <a:avLst/>
          </a:prstGeom>
        </p:spPr>
        <p:txBody>
          <a:bodyPr vert="horz" lIns="181613" tIns="90807" rIns="181613" bIns="9080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B9CB66D-8292-4EC7-AEDF-B94F93F0AF04}"/>
              </a:ext>
            </a:extLst>
          </p:cNvPr>
          <p:cNvSpPr>
            <a:spLocks noGrp="1"/>
          </p:cNvSpPr>
          <p:nvPr>
            <p:ph type="ftr" sz="quarter" idx="4"/>
          </p:nvPr>
        </p:nvSpPr>
        <p:spPr>
          <a:xfrm>
            <a:off x="0" y="55242070"/>
            <a:ext cx="3104373" cy="2910094"/>
          </a:xfrm>
          <a:prstGeom prst="rect">
            <a:avLst/>
          </a:prstGeom>
        </p:spPr>
        <p:txBody>
          <a:bodyPr vert="horz" lIns="181613" tIns="90807" rIns="181613" bIns="90807" rtlCol="0" anchor="b"/>
          <a:lstStyle>
            <a:lvl1pPr algn="l" eaLnBrk="1" hangingPunct="1">
              <a:defRPr sz="23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10CBB63-3EB0-41BC-A526-BAA0DC100D39}"/>
              </a:ext>
            </a:extLst>
          </p:cNvPr>
          <p:cNvSpPr>
            <a:spLocks noGrp="1"/>
          </p:cNvSpPr>
          <p:nvPr>
            <p:ph type="sldNum" sz="quarter" idx="5"/>
          </p:nvPr>
        </p:nvSpPr>
        <p:spPr>
          <a:xfrm>
            <a:off x="4060191" y="55242070"/>
            <a:ext cx="3104373" cy="2910094"/>
          </a:xfrm>
          <a:prstGeom prst="rect">
            <a:avLst/>
          </a:prstGeom>
        </p:spPr>
        <p:txBody>
          <a:bodyPr vert="horz" wrap="square" lIns="181613" tIns="90807" rIns="181613" bIns="90807" numCol="1" anchor="b" anchorCtr="0" compatLnSpc="1">
            <a:prstTxWarp prst="textNoShape">
              <a:avLst/>
            </a:prstTxWarp>
          </a:bodyPr>
          <a:lstStyle>
            <a:lvl1pPr algn="r" eaLnBrk="1" hangingPunct="1">
              <a:defRPr sz="2300"/>
            </a:lvl1pPr>
          </a:lstStyle>
          <a:p>
            <a:pPr>
              <a:defRPr/>
            </a:pPr>
            <a:fld id="{9DB77DF8-9FA5-47C2-98D2-23365A9B9E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1E1A6BE-CE9A-8F4B-BF1E-16E739BCD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FD8CA05-089F-68A6-0311-DE43D19E6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7412" name="Slide Number Placeholder 3">
            <a:extLst>
              <a:ext uri="{FF2B5EF4-FFF2-40B4-BE49-F238E27FC236}">
                <a16:creationId xmlns:a16="http://schemas.microsoft.com/office/drawing/2014/main" id="{503D92AC-AE89-A05E-DF42-348ABC048B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D5BC57-FF15-3245-8C92-E9134154FA4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4C1414C4-0734-4957-B47D-AB0B2244914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93E4B9-43AA-4D6C-AC31-3472E2353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2902AF1-E4B9-4995-8603-C7820CD9A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Statute</a:t>
            </a:r>
            <a:r>
              <a:rPr lang="en-US" altLang="en-US" baseline="0" dirty="0"/>
              <a:t> caps the number of participants. </a:t>
            </a:r>
          </a:p>
          <a:p>
            <a:endParaRPr lang="en-US" altLang="en-US" dirty="0"/>
          </a:p>
        </p:txBody>
      </p:sp>
      <p:sp>
        <p:nvSpPr>
          <p:cNvPr id="32772" name="Slide Number Placeholder 3">
            <a:extLst>
              <a:ext uri="{FF2B5EF4-FFF2-40B4-BE49-F238E27FC236}">
                <a16:creationId xmlns:a16="http://schemas.microsoft.com/office/drawing/2014/main" id="{985E7939-379D-43FE-97DB-BCEC90BB1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451947" indent="-558441">
              <a:defRPr>
                <a:solidFill>
                  <a:schemeClr val="tx1"/>
                </a:solidFill>
                <a:latin typeface="Calibri" panose="020F0502020204030204" pitchFamily="34" charset="0"/>
                <a:cs typeface="Arial" panose="020B0604020202020204" pitchFamily="34" charset="0"/>
              </a:defRPr>
            </a:lvl2pPr>
            <a:lvl3pPr marL="2233765" indent="-446753">
              <a:defRPr>
                <a:solidFill>
                  <a:schemeClr val="tx1"/>
                </a:solidFill>
                <a:latin typeface="Calibri" panose="020F0502020204030204" pitchFamily="34" charset="0"/>
                <a:cs typeface="Arial" panose="020B0604020202020204" pitchFamily="34" charset="0"/>
              </a:defRPr>
            </a:lvl3pPr>
            <a:lvl4pPr marL="3127271" indent="-446753">
              <a:defRPr>
                <a:solidFill>
                  <a:schemeClr val="tx1"/>
                </a:solidFill>
                <a:latin typeface="Calibri" panose="020F0502020204030204" pitchFamily="34" charset="0"/>
                <a:cs typeface="Arial" panose="020B0604020202020204" pitchFamily="34" charset="0"/>
              </a:defRPr>
            </a:lvl4pPr>
            <a:lvl5pPr marL="4020777" indent="-446753">
              <a:defRPr>
                <a:solidFill>
                  <a:schemeClr val="tx1"/>
                </a:solidFill>
                <a:latin typeface="Calibri" panose="020F0502020204030204" pitchFamily="34" charset="0"/>
                <a:cs typeface="Arial" panose="020B0604020202020204" pitchFamily="34" charset="0"/>
              </a:defRPr>
            </a:lvl5pPr>
            <a:lvl6pPr marL="4914283"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807789"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701295"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594801"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0D2F2E-F3F9-41F2-A249-A31FFAEC40B1}" type="slidenum">
              <a:rPr lang="en-US" altLang="en-US" smtClean="0"/>
              <a:pPr/>
              <a:t>11</a:t>
            </a:fld>
            <a:endParaRPr lang="en-US" altLang="en-US"/>
          </a:p>
        </p:txBody>
      </p:sp>
    </p:spTree>
    <p:extLst>
      <p:ext uri="{BB962C8B-B14F-4D97-AF65-F5344CB8AC3E}">
        <p14:creationId xmlns:p14="http://schemas.microsoft.com/office/powerpoint/2010/main" val="86274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93E4B9-43AA-4D6C-AC31-3472E2353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2902AF1-E4B9-4995-8603-C7820CD9A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Statute</a:t>
            </a:r>
            <a:r>
              <a:rPr lang="en-US" altLang="en-US" baseline="0" dirty="0"/>
              <a:t> caps the number of participants. </a:t>
            </a:r>
          </a:p>
          <a:p>
            <a:endParaRPr lang="en-US" altLang="en-US" dirty="0"/>
          </a:p>
        </p:txBody>
      </p:sp>
      <p:sp>
        <p:nvSpPr>
          <p:cNvPr id="32772" name="Slide Number Placeholder 3">
            <a:extLst>
              <a:ext uri="{FF2B5EF4-FFF2-40B4-BE49-F238E27FC236}">
                <a16:creationId xmlns:a16="http://schemas.microsoft.com/office/drawing/2014/main" id="{985E7939-379D-43FE-97DB-BCEC90BB1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451947" indent="-558441">
              <a:defRPr>
                <a:solidFill>
                  <a:schemeClr val="tx1"/>
                </a:solidFill>
                <a:latin typeface="Calibri" panose="020F0502020204030204" pitchFamily="34" charset="0"/>
                <a:cs typeface="Arial" panose="020B0604020202020204" pitchFamily="34" charset="0"/>
              </a:defRPr>
            </a:lvl2pPr>
            <a:lvl3pPr marL="2233765" indent="-446753">
              <a:defRPr>
                <a:solidFill>
                  <a:schemeClr val="tx1"/>
                </a:solidFill>
                <a:latin typeface="Calibri" panose="020F0502020204030204" pitchFamily="34" charset="0"/>
                <a:cs typeface="Arial" panose="020B0604020202020204" pitchFamily="34" charset="0"/>
              </a:defRPr>
            </a:lvl3pPr>
            <a:lvl4pPr marL="3127271" indent="-446753">
              <a:defRPr>
                <a:solidFill>
                  <a:schemeClr val="tx1"/>
                </a:solidFill>
                <a:latin typeface="Calibri" panose="020F0502020204030204" pitchFamily="34" charset="0"/>
                <a:cs typeface="Arial" panose="020B0604020202020204" pitchFamily="34" charset="0"/>
              </a:defRPr>
            </a:lvl4pPr>
            <a:lvl5pPr marL="4020777" indent="-446753">
              <a:defRPr>
                <a:solidFill>
                  <a:schemeClr val="tx1"/>
                </a:solidFill>
                <a:latin typeface="Calibri" panose="020F0502020204030204" pitchFamily="34" charset="0"/>
                <a:cs typeface="Arial" panose="020B0604020202020204" pitchFamily="34" charset="0"/>
              </a:defRPr>
            </a:lvl5pPr>
            <a:lvl6pPr marL="4914283"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807789"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701295"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594801"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0D2F2E-F3F9-41F2-A249-A31FFAEC40B1}" type="slidenum">
              <a:rPr lang="en-US" altLang="en-US" smtClean="0"/>
              <a:pPr/>
              <a:t>12</a:t>
            </a:fld>
            <a:endParaRPr lang="en-US" altLang="en-US"/>
          </a:p>
        </p:txBody>
      </p:sp>
    </p:spTree>
    <p:extLst>
      <p:ext uri="{BB962C8B-B14F-4D97-AF65-F5344CB8AC3E}">
        <p14:creationId xmlns:p14="http://schemas.microsoft.com/office/powerpoint/2010/main" val="400432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4B784DD-618B-B4CC-3E69-F29EA68038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4F3575E-8284-941A-C641-FF2F25EA6C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dirty="0"/>
          </a:p>
        </p:txBody>
      </p:sp>
      <p:sp>
        <p:nvSpPr>
          <p:cNvPr id="25604" name="Slide Number Placeholder 3">
            <a:extLst>
              <a:ext uri="{FF2B5EF4-FFF2-40B4-BE49-F238E27FC236}">
                <a16:creationId xmlns:a16="http://schemas.microsoft.com/office/drawing/2014/main" id="{C1101082-E5E3-67BA-0FDB-B531C65E7E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7B65BA-CD17-2642-9E6D-EB89E14E75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DDE1BFF2-2753-4D72-B67D-C5A6162C5AE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5399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4B784DD-618B-B4CC-3E69-F29EA68038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4F3575E-8284-941A-C641-FF2F25EA6C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dirty="0"/>
          </a:p>
        </p:txBody>
      </p:sp>
      <p:sp>
        <p:nvSpPr>
          <p:cNvPr id="25604" name="Slide Number Placeholder 3">
            <a:extLst>
              <a:ext uri="{FF2B5EF4-FFF2-40B4-BE49-F238E27FC236}">
                <a16:creationId xmlns:a16="http://schemas.microsoft.com/office/drawing/2014/main" id="{C1101082-E5E3-67BA-0FDB-B531C65E7E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7B65BA-CD17-2642-9E6D-EB89E14E75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DDE1BFF2-2753-4D72-B67D-C5A6162C5AE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29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93E4B9-43AA-4D6C-AC31-3472E2353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2902AF1-E4B9-4995-8603-C7820CD9A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Statute</a:t>
            </a:r>
            <a:r>
              <a:rPr lang="en-US" altLang="en-US" baseline="0" dirty="0"/>
              <a:t> caps the number of participants. </a:t>
            </a:r>
          </a:p>
          <a:p>
            <a:endParaRPr lang="en-US" altLang="en-US" dirty="0"/>
          </a:p>
        </p:txBody>
      </p:sp>
      <p:sp>
        <p:nvSpPr>
          <p:cNvPr id="32772" name="Slide Number Placeholder 3">
            <a:extLst>
              <a:ext uri="{FF2B5EF4-FFF2-40B4-BE49-F238E27FC236}">
                <a16:creationId xmlns:a16="http://schemas.microsoft.com/office/drawing/2014/main" id="{985E7939-379D-43FE-97DB-BCEC90BB1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451947" indent="-558441">
              <a:defRPr>
                <a:solidFill>
                  <a:schemeClr val="tx1"/>
                </a:solidFill>
                <a:latin typeface="Calibri" panose="020F0502020204030204" pitchFamily="34" charset="0"/>
                <a:cs typeface="Arial" panose="020B0604020202020204" pitchFamily="34" charset="0"/>
              </a:defRPr>
            </a:lvl2pPr>
            <a:lvl3pPr marL="2233765" indent="-446753">
              <a:defRPr>
                <a:solidFill>
                  <a:schemeClr val="tx1"/>
                </a:solidFill>
                <a:latin typeface="Calibri" panose="020F0502020204030204" pitchFamily="34" charset="0"/>
                <a:cs typeface="Arial" panose="020B0604020202020204" pitchFamily="34" charset="0"/>
              </a:defRPr>
            </a:lvl3pPr>
            <a:lvl4pPr marL="3127271" indent="-446753">
              <a:defRPr>
                <a:solidFill>
                  <a:schemeClr val="tx1"/>
                </a:solidFill>
                <a:latin typeface="Calibri" panose="020F0502020204030204" pitchFamily="34" charset="0"/>
                <a:cs typeface="Arial" panose="020B0604020202020204" pitchFamily="34" charset="0"/>
              </a:defRPr>
            </a:lvl4pPr>
            <a:lvl5pPr marL="4020777" indent="-446753">
              <a:defRPr>
                <a:solidFill>
                  <a:schemeClr val="tx1"/>
                </a:solidFill>
                <a:latin typeface="Calibri" panose="020F0502020204030204" pitchFamily="34" charset="0"/>
                <a:cs typeface="Arial" panose="020B0604020202020204" pitchFamily="34" charset="0"/>
              </a:defRPr>
            </a:lvl5pPr>
            <a:lvl6pPr marL="4914283"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807789"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701295"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594801"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0D2F2E-F3F9-41F2-A249-A31FFAEC40B1}" type="slidenum">
              <a:rPr lang="en-US" altLang="en-US" smtClean="0"/>
              <a:pPr/>
              <a:t>5</a:t>
            </a:fld>
            <a:endParaRPr lang="en-US" altLang="en-US"/>
          </a:p>
        </p:txBody>
      </p:sp>
    </p:spTree>
    <p:extLst>
      <p:ext uri="{BB962C8B-B14F-4D97-AF65-F5344CB8AC3E}">
        <p14:creationId xmlns:p14="http://schemas.microsoft.com/office/powerpoint/2010/main" val="126632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93E4B9-43AA-4D6C-AC31-3472E2353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2902AF1-E4B9-4995-8603-C7820CD9A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Statute</a:t>
            </a:r>
            <a:r>
              <a:rPr lang="en-US" altLang="en-US" baseline="0" dirty="0"/>
              <a:t> caps the number of participants. </a:t>
            </a:r>
          </a:p>
          <a:p>
            <a:endParaRPr lang="en-US" altLang="en-US" dirty="0"/>
          </a:p>
        </p:txBody>
      </p:sp>
      <p:sp>
        <p:nvSpPr>
          <p:cNvPr id="32772" name="Slide Number Placeholder 3">
            <a:extLst>
              <a:ext uri="{FF2B5EF4-FFF2-40B4-BE49-F238E27FC236}">
                <a16:creationId xmlns:a16="http://schemas.microsoft.com/office/drawing/2014/main" id="{985E7939-379D-43FE-97DB-BCEC90BB1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451947" indent="-558441">
              <a:defRPr>
                <a:solidFill>
                  <a:schemeClr val="tx1"/>
                </a:solidFill>
                <a:latin typeface="Calibri" panose="020F0502020204030204" pitchFamily="34" charset="0"/>
                <a:cs typeface="Arial" panose="020B0604020202020204" pitchFamily="34" charset="0"/>
              </a:defRPr>
            </a:lvl2pPr>
            <a:lvl3pPr marL="2233765" indent="-446753">
              <a:defRPr>
                <a:solidFill>
                  <a:schemeClr val="tx1"/>
                </a:solidFill>
                <a:latin typeface="Calibri" panose="020F0502020204030204" pitchFamily="34" charset="0"/>
                <a:cs typeface="Arial" panose="020B0604020202020204" pitchFamily="34" charset="0"/>
              </a:defRPr>
            </a:lvl3pPr>
            <a:lvl4pPr marL="3127271" indent="-446753">
              <a:defRPr>
                <a:solidFill>
                  <a:schemeClr val="tx1"/>
                </a:solidFill>
                <a:latin typeface="Calibri" panose="020F0502020204030204" pitchFamily="34" charset="0"/>
                <a:cs typeface="Arial" panose="020B0604020202020204" pitchFamily="34" charset="0"/>
              </a:defRPr>
            </a:lvl4pPr>
            <a:lvl5pPr marL="4020777" indent="-446753">
              <a:defRPr>
                <a:solidFill>
                  <a:schemeClr val="tx1"/>
                </a:solidFill>
                <a:latin typeface="Calibri" panose="020F0502020204030204" pitchFamily="34" charset="0"/>
                <a:cs typeface="Arial" panose="020B0604020202020204" pitchFamily="34" charset="0"/>
              </a:defRPr>
            </a:lvl5pPr>
            <a:lvl6pPr marL="4914283"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807789"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701295"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594801"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0D2F2E-F3F9-41F2-A249-A31FFAEC40B1}" type="slidenum">
              <a:rPr lang="en-US" altLang="en-US" smtClean="0"/>
              <a:pPr/>
              <a:t>6</a:t>
            </a:fld>
            <a:endParaRPr lang="en-US" altLang="en-US"/>
          </a:p>
        </p:txBody>
      </p:sp>
    </p:spTree>
    <p:extLst>
      <p:ext uri="{BB962C8B-B14F-4D97-AF65-F5344CB8AC3E}">
        <p14:creationId xmlns:p14="http://schemas.microsoft.com/office/powerpoint/2010/main" val="156328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4B784DD-618B-B4CC-3E69-F29EA68038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4F3575E-8284-941A-C641-FF2F25EA6C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dirty="0"/>
          </a:p>
        </p:txBody>
      </p:sp>
      <p:sp>
        <p:nvSpPr>
          <p:cNvPr id="25604" name="Slide Number Placeholder 3">
            <a:extLst>
              <a:ext uri="{FF2B5EF4-FFF2-40B4-BE49-F238E27FC236}">
                <a16:creationId xmlns:a16="http://schemas.microsoft.com/office/drawing/2014/main" id="{C1101082-E5E3-67BA-0FDB-B531C65E7E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7B65BA-CD17-2642-9E6D-EB89E14E75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DDE1BFF2-2753-4D72-B67D-C5A6162C5AE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526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93E4B9-43AA-4D6C-AC31-3472E2353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2902AF1-E4B9-4995-8603-C7820CD9A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Statute</a:t>
            </a:r>
            <a:r>
              <a:rPr lang="en-US" altLang="en-US" baseline="0" dirty="0"/>
              <a:t> caps the number of participants. </a:t>
            </a:r>
          </a:p>
          <a:p>
            <a:endParaRPr lang="en-US" altLang="en-US" dirty="0"/>
          </a:p>
        </p:txBody>
      </p:sp>
      <p:sp>
        <p:nvSpPr>
          <p:cNvPr id="32772" name="Slide Number Placeholder 3">
            <a:extLst>
              <a:ext uri="{FF2B5EF4-FFF2-40B4-BE49-F238E27FC236}">
                <a16:creationId xmlns:a16="http://schemas.microsoft.com/office/drawing/2014/main" id="{985E7939-379D-43FE-97DB-BCEC90BB1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451947" indent="-558441">
              <a:defRPr>
                <a:solidFill>
                  <a:schemeClr val="tx1"/>
                </a:solidFill>
                <a:latin typeface="Calibri" panose="020F0502020204030204" pitchFamily="34" charset="0"/>
                <a:cs typeface="Arial" panose="020B0604020202020204" pitchFamily="34" charset="0"/>
              </a:defRPr>
            </a:lvl2pPr>
            <a:lvl3pPr marL="2233765" indent="-446753">
              <a:defRPr>
                <a:solidFill>
                  <a:schemeClr val="tx1"/>
                </a:solidFill>
                <a:latin typeface="Calibri" panose="020F0502020204030204" pitchFamily="34" charset="0"/>
                <a:cs typeface="Arial" panose="020B0604020202020204" pitchFamily="34" charset="0"/>
              </a:defRPr>
            </a:lvl3pPr>
            <a:lvl4pPr marL="3127271" indent="-446753">
              <a:defRPr>
                <a:solidFill>
                  <a:schemeClr val="tx1"/>
                </a:solidFill>
                <a:latin typeface="Calibri" panose="020F0502020204030204" pitchFamily="34" charset="0"/>
                <a:cs typeface="Arial" panose="020B0604020202020204" pitchFamily="34" charset="0"/>
              </a:defRPr>
            </a:lvl4pPr>
            <a:lvl5pPr marL="4020777" indent="-446753">
              <a:defRPr>
                <a:solidFill>
                  <a:schemeClr val="tx1"/>
                </a:solidFill>
                <a:latin typeface="Calibri" panose="020F0502020204030204" pitchFamily="34" charset="0"/>
                <a:cs typeface="Arial" panose="020B0604020202020204" pitchFamily="34" charset="0"/>
              </a:defRPr>
            </a:lvl5pPr>
            <a:lvl6pPr marL="4914283"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807789"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701295"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594801"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0D2F2E-F3F9-41F2-A249-A31FFAEC40B1}" type="slidenum">
              <a:rPr lang="en-US" altLang="en-US" smtClean="0"/>
              <a:pPr/>
              <a:t>8</a:t>
            </a:fld>
            <a:endParaRPr lang="en-US" altLang="en-US"/>
          </a:p>
        </p:txBody>
      </p:sp>
    </p:spTree>
    <p:extLst>
      <p:ext uri="{BB962C8B-B14F-4D97-AF65-F5344CB8AC3E}">
        <p14:creationId xmlns:p14="http://schemas.microsoft.com/office/powerpoint/2010/main" val="63533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93E4B9-43AA-4D6C-AC31-3472E2353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2902AF1-E4B9-4995-8603-C7820CD9A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Statute</a:t>
            </a:r>
            <a:r>
              <a:rPr lang="en-US" altLang="en-US" baseline="0" dirty="0"/>
              <a:t> caps the number of participants. </a:t>
            </a:r>
          </a:p>
          <a:p>
            <a:endParaRPr lang="en-US" altLang="en-US" dirty="0"/>
          </a:p>
        </p:txBody>
      </p:sp>
      <p:sp>
        <p:nvSpPr>
          <p:cNvPr id="32772" name="Slide Number Placeholder 3">
            <a:extLst>
              <a:ext uri="{FF2B5EF4-FFF2-40B4-BE49-F238E27FC236}">
                <a16:creationId xmlns:a16="http://schemas.microsoft.com/office/drawing/2014/main" id="{985E7939-379D-43FE-97DB-BCEC90BB1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451947" indent="-558441">
              <a:defRPr>
                <a:solidFill>
                  <a:schemeClr val="tx1"/>
                </a:solidFill>
                <a:latin typeface="Calibri" panose="020F0502020204030204" pitchFamily="34" charset="0"/>
                <a:cs typeface="Arial" panose="020B0604020202020204" pitchFamily="34" charset="0"/>
              </a:defRPr>
            </a:lvl2pPr>
            <a:lvl3pPr marL="2233765" indent="-446753">
              <a:defRPr>
                <a:solidFill>
                  <a:schemeClr val="tx1"/>
                </a:solidFill>
                <a:latin typeface="Calibri" panose="020F0502020204030204" pitchFamily="34" charset="0"/>
                <a:cs typeface="Arial" panose="020B0604020202020204" pitchFamily="34" charset="0"/>
              </a:defRPr>
            </a:lvl3pPr>
            <a:lvl4pPr marL="3127271" indent="-446753">
              <a:defRPr>
                <a:solidFill>
                  <a:schemeClr val="tx1"/>
                </a:solidFill>
                <a:latin typeface="Calibri" panose="020F0502020204030204" pitchFamily="34" charset="0"/>
                <a:cs typeface="Arial" panose="020B0604020202020204" pitchFamily="34" charset="0"/>
              </a:defRPr>
            </a:lvl4pPr>
            <a:lvl5pPr marL="4020777" indent="-446753">
              <a:defRPr>
                <a:solidFill>
                  <a:schemeClr val="tx1"/>
                </a:solidFill>
                <a:latin typeface="Calibri" panose="020F0502020204030204" pitchFamily="34" charset="0"/>
                <a:cs typeface="Arial" panose="020B0604020202020204" pitchFamily="34" charset="0"/>
              </a:defRPr>
            </a:lvl5pPr>
            <a:lvl6pPr marL="4914283"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807789"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701295"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594801"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0D2F2E-F3F9-41F2-A249-A31FFAEC40B1}" type="slidenum">
              <a:rPr lang="en-US" altLang="en-US" smtClean="0"/>
              <a:pPr/>
              <a:t>9</a:t>
            </a:fld>
            <a:endParaRPr lang="en-US" altLang="en-US"/>
          </a:p>
        </p:txBody>
      </p:sp>
    </p:spTree>
    <p:extLst>
      <p:ext uri="{BB962C8B-B14F-4D97-AF65-F5344CB8AC3E}">
        <p14:creationId xmlns:p14="http://schemas.microsoft.com/office/powerpoint/2010/main" val="398856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893E4B9-43AA-4D6C-AC31-3472E2353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2902AF1-E4B9-4995-8603-C7820CD9A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Statute</a:t>
            </a:r>
            <a:r>
              <a:rPr lang="en-US" altLang="en-US" baseline="0" dirty="0"/>
              <a:t> caps the number of participants. </a:t>
            </a:r>
          </a:p>
          <a:p>
            <a:endParaRPr lang="en-US" altLang="en-US" dirty="0"/>
          </a:p>
        </p:txBody>
      </p:sp>
      <p:sp>
        <p:nvSpPr>
          <p:cNvPr id="32772" name="Slide Number Placeholder 3">
            <a:extLst>
              <a:ext uri="{FF2B5EF4-FFF2-40B4-BE49-F238E27FC236}">
                <a16:creationId xmlns:a16="http://schemas.microsoft.com/office/drawing/2014/main" id="{985E7939-379D-43FE-97DB-BCEC90BB1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451947" indent="-558441">
              <a:defRPr>
                <a:solidFill>
                  <a:schemeClr val="tx1"/>
                </a:solidFill>
                <a:latin typeface="Calibri" panose="020F0502020204030204" pitchFamily="34" charset="0"/>
                <a:cs typeface="Arial" panose="020B0604020202020204" pitchFamily="34" charset="0"/>
              </a:defRPr>
            </a:lvl2pPr>
            <a:lvl3pPr marL="2233765" indent="-446753">
              <a:defRPr>
                <a:solidFill>
                  <a:schemeClr val="tx1"/>
                </a:solidFill>
                <a:latin typeface="Calibri" panose="020F0502020204030204" pitchFamily="34" charset="0"/>
                <a:cs typeface="Arial" panose="020B0604020202020204" pitchFamily="34" charset="0"/>
              </a:defRPr>
            </a:lvl3pPr>
            <a:lvl4pPr marL="3127271" indent="-446753">
              <a:defRPr>
                <a:solidFill>
                  <a:schemeClr val="tx1"/>
                </a:solidFill>
                <a:latin typeface="Calibri" panose="020F0502020204030204" pitchFamily="34" charset="0"/>
                <a:cs typeface="Arial" panose="020B0604020202020204" pitchFamily="34" charset="0"/>
              </a:defRPr>
            </a:lvl4pPr>
            <a:lvl5pPr marL="4020777" indent="-446753">
              <a:defRPr>
                <a:solidFill>
                  <a:schemeClr val="tx1"/>
                </a:solidFill>
                <a:latin typeface="Calibri" panose="020F0502020204030204" pitchFamily="34" charset="0"/>
                <a:cs typeface="Arial" panose="020B0604020202020204" pitchFamily="34" charset="0"/>
              </a:defRPr>
            </a:lvl5pPr>
            <a:lvl6pPr marL="4914283"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5807789"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6701295"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7594801" indent="-4467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0D2F2E-F3F9-41F2-A249-A31FFAEC40B1}" type="slidenum">
              <a:rPr lang="en-US" altLang="en-US" smtClean="0"/>
              <a:pPr/>
              <a:t>10</a:t>
            </a:fld>
            <a:endParaRPr lang="en-US" altLang="en-US"/>
          </a:p>
        </p:txBody>
      </p:sp>
    </p:spTree>
    <p:extLst>
      <p:ext uri="{BB962C8B-B14F-4D97-AF65-F5344CB8AC3E}">
        <p14:creationId xmlns:p14="http://schemas.microsoft.com/office/powerpoint/2010/main" val="2685133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s://www.facebook.com/EducationFL" TargetMode="External"/><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72688906-A1C3-FFE9-FE29-4CC67E13EA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9D6BE40-D68B-0546-035A-E378B08C650C}"/>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8" name="Rectangle 7">
            <a:extLst>
              <a:ext uri="{FF2B5EF4-FFF2-40B4-BE49-F238E27FC236}">
                <a16:creationId xmlns:a16="http://schemas.microsoft.com/office/drawing/2014/main" id="{3425EC06-D6AE-217A-F33F-81C1CBB099B2}"/>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9" name="Picture 18" descr="FDOELogo.png">
            <a:extLst>
              <a:ext uri="{FF2B5EF4-FFF2-40B4-BE49-F238E27FC236}">
                <a16:creationId xmlns:a16="http://schemas.microsoft.com/office/drawing/2014/main" id="{44844FFF-78EC-4E97-4605-D97D3878DD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66605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12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F96DA-3AC5-242D-0EC1-A7869D1DDE69}"/>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01ADAD6F-E694-3C40-4F74-9EEB06410656}"/>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F8D2042-582F-EB46-AE73-10F0D9A52974}" type="datetimeFigureOut">
              <a:rPr lang="en-US" altLang="en-US"/>
              <a:pPr>
                <a:defRPr/>
              </a:pPr>
              <a:t>3/25/2024</a:t>
            </a:fld>
            <a:endParaRPr lang="en-US" altLang="en-US"/>
          </a:p>
        </p:txBody>
      </p:sp>
      <p:sp>
        <p:nvSpPr>
          <p:cNvPr id="4" name="Footer Placeholder 2">
            <a:extLst>
              <a:ext uri="{FF2B5EF4-FFF2-40B4-BE49-F238E27FC236}">
                <a16:creationId xmlns:a16="http://schemas.microsoft.com/office/drawing/2014/main" id="{00311F88-E705-2560-05A7-586C5F52FFC2}"/>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514AFCBD-4BFC-4EE5-DF2C-5D815D9B43D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A5317B7-33D2-0945-A325-878311AA8F55}" type="slidenum">
              <a:rPr lang="en-US" altLang="en-US"/>
              <a:pPr>
                <a:defRPr/>
              </a:pPr>
              <a:t>‹#›</a:t>
            </a:fld>
            <a:endParaRPr lang="en-US" altLang="en-US"/>
          </a:p>
        </p:txBody>
      </p:sp>
    </p:spTree>
    <p:extLst>
      <p:ext uri="{BB962C8B-B14F-4D97-AF65-F5344CB8AC3E}">
        <p14:creationId xmlns:p14="http://schemas.microsoft.com/office/powerpoint/2010/main" val="248459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B7068-ED77-6A41-7E8C-C3B05E6ECC18}"/>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922967F4-50DF-E2F9-EBA6-6D4173439AC5}"/>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749D90-15AF-9F4D-B93E-251E4677197D}" type="datetimeFigureOut">
              <a:rPr lang="en-US" altLang="en-US"/>
              <a:pPr>
                <a:defRPr/>
              </a:pPr>
              <a:t>3/25/2024</a:t>
            </a:fld>
            <a:endParaRPr lang="en-US" altLang="en-US"/>
          </a:p>
        </p:txBody>
      </p:sp>
      <p:sp>
        <p:nvSpPr>
          <p:cNvPr id="4" name="Footer Placeholder 2">
            <a:extLst>
              <a:ext uri="{FF2B5EF4-FFF2-40B4-BE49-F238E27FC236}">
                <a16:creationId xmlns:a16="http://schemas.microsoft.com/office/drawing/2014/main" id="{8F02852F-0AF2-6B3F-030C-8F26C67D0948}"/>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3B9A31BD-2115-4B65-546C-4E103E7CD04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3D0464B-FF7E-6849-A9E6-4602FD5D7C65}" type="slidenum">
              <a:rPr lang="en-US" altLang="en-US"/>
              <a:pPr>
                <a:defRPr/>
              </a:pPr>
              <a:t>‹#›</a:t>
            </a:fld>
            <a:endParaRPr lang="en-US" altLang="en-US"/>
          </a:p>
        </p:txBody>
      </p:sp>
    </p:spTree>
    <p:extLst>
      <p:ext uri="{BB962C8B-B14F-4D97-AF65-F5344CB8AC3E}">
        <p14:creationId xmlns:p14="http://schemas.microsoft.com/office/powerpoint/2010/main" val="326255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C2405A-F0F1-7022-2BDD-D148480CFE55}"/>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9C75E73C-0642-A624-EF5B-E5E0B7237499}"/>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6447765-CA56-1B42-A48C-954053BC9291}" type="datetimeFigureOut">
              <a:rPr lang="en-US" altLang="en-US"/>
              <a:pPr>
                <a:defRPr/>
              </a:pPr>
              <a:t>3/25/2024</a:t>
            </a:fld>
            <a:endParaRPr lang="en-US" altLang="en-US"/>
          </a:p>
        </p:txBody>
      </p:sp>
      <p:sp>
        <p:nvSpPr>
          <p:cNvPr id="4" name="Footer Placeholder 2">
            <a:extLst>
              <a:ext uri="{FF2B5EF4-FFF2-40B4-BE49-F238E27FC236}">
                <a16:creationId xmlns:a16="http://schemas.microsoft.com/office/drawing/2014/main" id="{AF9205CB-9B05-CF49-3AF0-FBE6EA91F2B9}"/>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C54963A9-BE3B-D670-5598-05D06C89128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997D20B-B596-3842-AB51-EC7D0AA743E4}" type="slidenum">
              <a:rPr lang="en-US" altLang="en-US"/>
              <a:pPr>
                <a:defRPr/>
              </a:pPr>
              <a:t>‹#›</a:t>
            </a:fld>
            <a:endParaRPr lang="en-US" altLang="en-US"/>
          </a:p>
        </p:txBody>
      </p:sp>
    </p:spTree>
    <p:extLst>
      <p:ext uri="{BB962C8B-B14F-4D97-AF65-F5344CB8AC3E}">
        <p14:creationId xmlns:p14="http://schemas.microsoft.com/office/powerpoint/2010/main" val="207938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FA3A0-FA37-22B4-0FC9-742037CEA80B}"/>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3FE407EA-BA13-832A-2952-75F9730B15B8}"/>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246426F-2E4F-FD42-90B0-F144528ED9A0}" type="datetimeFigureOut">
              <a:rPr lang="en-US" altLang="en-US"/>
              <a:pPr>
                <a:defRPr/>
              </a:pPr>
              <a:t>3/25/2024</a:t>
            </a:fld>
            <a:endParaRPr lang="en-US" altLang="en-US"/>
          </a:p>
        </p:txBody>
      </p:sp>
      <p:sp>
        <p:nvSpPr>
          <p:cNvPr id="4" name="Footer Placeholder 2">
            <a:extLst>
              <a:ext uri="{FF2B5EF4-FFF2-40B4-BE49-F238E27FC236}">
                <a16:creationId xmlns:a16="http://schemas.microsoft.com/office/drawing/2014/main" id="{2649CC2E-F317-2A68-9C76-C2256118D3C9}"/>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D6A69985-D80B-6668-6BB0-B00CF9A1A9F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DD41BA3-E3C3-6041-A929-046D727F632A}" type="slidenum">
              <a:rPr lang="en-US" altLang="en-US"/>
              <a:pPr>
                <a:defRPr/>
              </a:pPr>
              <a:t>‹#›</a:t>
            </a:fld>
            <a:endParaRPr lang="en-US" altLang="en-US"/>
          </a:p>
        </p:txBody>
      </p:sp>
    </p:spTree>
    <p:extLst>
      <p:ext uri="{BB962C8B-B14F-4D97-AF65-F5344CB8AC3E}">
        <p14:creationId xmlns:p14="http://schemas.microsoft.com/office/powerpoint/2010/main" val="143450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D8DC22-82A3-8F66-C9B7-F7F332BBC07E}"/>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9CCF2180-B95F-00F8-C6BA-FC4F68DEB986}"/>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9A3EAA4-A90F-414C-876E-85DEDB7FF5DF}" type="datetimeFigureOut">
              <a:rPr lang="en-US" altLang="en-US"/>
              <a:pPr>
                <a:defRPr/>
              </a:pPr>
              <a:t>3/25/2024</a:t>
            </a:fld>
            <a:endParaRPr lang="en-US" altLang="en-US"/>
          </a:p>
        </p:txBody>
      </p:sp>
      <p:sp>
        <p:nvSpPr>
          <p:cNvPr id="4" name="Footer Placeholder 2">
            <a:extLst>
              <a:ext uri="{FF2B5EF4-FFF2-40B4-BE49-F238E27FC236}">
                <a16:creationId xmlns:a16="http://schemas.microsoft.com/office/drawing/2014/main" id="{0CBA4FEB-4D06-5F26-F35F-A01BD255E1EF}"/>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3E420163-2B11-8492-58A7-B3B6AD92776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385D871-649E-374C-B3C4-2577A453FBFD}" type="slidenum">
              <a:rPr lang="en-US" altLang="en-US"/>
              <a:pPr>
                <a:defRPr/>
              </a:pPr>
              <a:t>‹#›</a:t>
            </a:fld>
            <a:endParaRPr lang="en-US" altLang="en-US"/>
          </a:p>
        </p:txBody>
      </p:sp>
    </p:spTree>
    <p:extLst>
      <p:ext uri="{BB962C8B-B14F-4D97-AF65-F5344CB8AC3E}">
        <p14:creationId xmlns:p14="http://schemas.microsoft.com/office/powerpoint/2010/main" val="3935556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CEA901-C7A8-886E-0088-297430202A75}"/>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6CD23E78-00E9-2C91-2C6E-13251272E10D}"/>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30D9233A-E42F-DB6E-E8B3-BADF26C6BC1A}"/>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7" name="TextBox 23">
            <a:extLst>
              <a:ext uri="{FF2B5EF4-FFF2-40B4-BE49-F238E27FC236}">
                <a16:creationId xmlns:a16="http://schemas.microsoft.com/office/drawing/2014/main" id="{FF21B694-8D00-91A5-ABE3-DC376BDB8614}"/>
              </a:ext>
            </a:extLst>
          </p:cNvPr>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a:solidFill>
                  <a:schemeClr val="bg1"/>
                </a:solidFill>
                <a:ea typeface="Arial" charset="0"/>
                <a:cs typeface="Arial" charset="0"/>
              </a:rPr>
              <a:t>www.FLDOE.org</a:t>
            </a:r>
          </a:p>
        </p:txBody>
      </p:sp>
      <p:pic>
        <p:nvPicPr>
          <p:cNvPr id="8" name="Picture 24" descr="FDOELogo.png">
            <a:extLst>
              <a:ext uri="{FF2B5EF4-FFF2-40B4-BE49-F238E27FC236}">
                <a16:creationId xmlns:a16="http://schemas.microsoft.com/office/drawing/2014/main" id="{0E7DAC82-FEB2-45FD-058C-A043112EC263}"/>
              </a:ext>
            </a:extLst>
          </p:cNvPr>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extLst>
              <a:ext uri="{FF2B5EF4-FFF2-40B4-BE49-F238E27FC236}">
                <a16:creationId xmlns:a16="http://schemas.microsoft.com/office/drawing/2014/main" id="{1205E9DC-857E-501A-C67B-EC18DFE531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464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F58628D8-3A02-4D1E-A682-8CA2C90AD5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CB8E0137-9B42-44CB-9381-794BA3CA79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3FBD52B-16B4-489A-A93C-54D17E509602}"/>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B57B3DBF-7CF4-4620-824F-FC4CB7670D99}"/>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013112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915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4490F5-1276-4A3D-BFA3-97C6769B492B}"/>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43B05E88-C459-4E8F-BC4C-2A6F939D5275}"/>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FA27DC1-7E8E-41A7-9589-E5ADDE8876B1}"/>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 name="Group 17">
            <a:extLst>
              <a:ext uri="{FF2B5EF4-FFF2-40B4-BE49-F238E27FC236}">
                <a16:creationId xmlns:a16="http://schemas.microsoft.com/office/drawing/2014/main" id="{BF7E38C4-3A4A-4679-B05E-8165E8199D08}"/>
              </a:ext>
            </a:extLst>
          </p:cNvPr>
          <p:cNvGrpSpPr>
            <a:grpSpLocks/>
          </p:cNvGrpSpPr>
          <p:nvPr userDrawn="1"/>
        </p:nvGrpSpPr>
        <p:grpSpPr bwMode="auto">
          <a:xfrm>
            <a:off x="3717925" y="5872163"/>
            <a:ext cx="1708150" cy="395287"/>
            <a:chOff x="3718117" y="5713390"/>
            <a:chExt cx="1707767" cy="525628"/>
          </a:xfrm>
        </p:grpSpPr>
        <p:pic>
          <p:nvPicPr>
            <p:cNvPr id="8" name="Picture 18">
              <a:hlinkClick r:id="rId2"/>
              <a:extLst>
                <a:ext uri="{FF2B5EF4-FFF2-40B4-BE49-F238E27FC236}">
                  <a16:creationId xmlns:a16="http://schemas.microsoft.com/office/drawing/2014/main" id="{A47AC323-8334-488F-80E0-9D22752645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a:extLst>
                <a:ext uri="{FF2B5EF4-FFF2-40B4-BE49-F238E27FC236}">
                  <a16:creationId xmlns:a16="http://schemas.microsoft.com/office/drawing/2014/main" id="{456ADF99-78A9-47AC-808D-9A9A8F063F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a:extLst>
                <a:ext uri="{FF2B5EF4-FFF2-40B4-BE49-F238E27FC236}">
                  <a16:creationId xmlns:a16="http://schemas.microsoft.com/office/drawing/2014/main" id="{14692569-C4D1-42A6-A4A1-3A3655C7E57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a:extLst>
                <a:ext uri="{FF2B5EF4-FFF2-40B4-BE49-F238E27FC236}">
                  <a16:creationId xmlns:a16="http://schemas.microsoft.com/office/drawing/2014/main" id="{77957287-0C30-426A-8D8C-363F93722A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85066134-5CC1-4AFA-A1F8-0D9E78122539}"/>
              </a:ext>
            </a:extLst>
          </p:cNvPr>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a:solidFill>
                  <a:schemeClr val="bg1"/>
                </a:solidFill>
                <a:cs typeface="Arial" charset="0"/>
              </a:rPr>
              <a:t>www.FLDOE.org</a:t>
            </a:r>
          </a:p>
        </p:txBody>
      </p:sp>
      <p:pic>
        <p:nvPicPr>
          <p:cNvPr id="13" name="Picture 23">
            <a:extLst>
              <a:ext uri="{FF2B5EF4-FFF2-40B4-BE49-F238E27FC236}">
                <a16:creationId xmlns:a16="http://schemas.microsoft.com/office/drawing/2014/main" id="{553F6F1A-A904-4DD3-B226-734BFF4A18D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754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7741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83C9B-EDEA-684F-8B93-9A0493F20D5E}"/>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F476EDE9-E27B-C542-D8B9-EB77B103E49D}"/>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02DC8016-745E-A0F4-1017-124AB4FCDFA2}"/>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614EBA6A-18D3-BEB8-5991-E4BA41133B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53370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157103-F01A-6D36-743C-4AD7A86099D2}"/>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9ACEC656-E778-2120-03F5-2F52DB44C774}"/>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91F57978-C2CB-3CEB-26F9-0C7BAAF7A7FB}"/>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198CBF03-0C42-93D6-5621-64E1786AD6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659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3A3227-3540-0D46-2725-BDEE10A62C79}"/>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05E7724E-6C50-3976-1519-03AD4E37F72D}"/>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40CB8271-C320-EF75-98A4-E00CCE475A60}"/>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A4544B80-8126-B2D6-71DC-AD3765B70A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20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B03AC-A476-FD52-0F5F-FA1574265FF3}"/>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32084988-8665-5AE3-F483-67FB90B5626E}"/>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8D47B595-3921-7EC3-CA7E-01F62C7698FD}"/>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74899084-C9BE-21DB-CACA-D8742DAE01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416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E1097A-6E96-F126-478F-43A127A28527}"/>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ED8B5186-F6C6-1E9F-B957-551567A9E903}"/>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A4A47A1A-17D5-E538-5DED-EF168E9EE1F4}"/>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FF26EA49-2BBC-5123-200F-DDC9B1A0AA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125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409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9490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www.fldoe.or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9772D8-735D-30CD-8AA1-D491C9E31773}"/>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FC4AA9C-1EB6-83B2-55FE-0393E1052D3E}"/>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53B94AA1-3BFA-1230-6466-C26AA696EFD8}"/>
              </a:ext>
            </a:extLst>
          </p:cNvPr>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a:solidFill>
                  <a:srgbClr val="262A63"/>
                </a:solidFill>
                <a:latin typeface="Arial" panose="020B0604020202020204" pitchFamily="34" charset="0"/>
                <a:hlinkClick r:id="rId21"/>
              </a:rPr>
              <a:t>www.FLDOE.org</a:t>
            </a:r>
            <a:endParaRPr lang="en-US" altLang="en-US" sz="1200" b="1">
              <a:solidFill>
                <a:srgbClr val="262A63"/>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C287BC3D-E287-FEEA-7052-80F60F85962C}"/>
              </a:ext>
            </a:extLst>
          </p:cNvPr>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4159F55A-748B-C5C0-ACF3-D2611488E5A0}"/>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D4BC8812-1B04-23A9-9987-B62201C4343E}"/>
              </a:ext>
            </a:extLst>
          </p:cNvPr>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383F17-C74C-1012-7313-5D9A2276AE13}"/>
              </a:ext>
            </a:extLst>
          </p:cNvPr>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2BBA34-6C49-3039-B066-75F63149E474}"/>
              </a:ext>
            </a:extLst>
          </p:cNvPr>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a:extLst>
              <a:ext uri="{FF2B5EF4-FFF2-40B4-BE49-F238E27FC236}">
                <a16:creationId xmlns:a16="http://schemas.microsoft.com/office/drawing/2014/main" id="{2BDD35A2-6E96-6C15-BFEA-7CFB95A2EC1C}"/>
              </a:ext>
            </a:extLst>
          </p:cNvPr>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C5E4C769-57BE-1E41-9169-AE0BFB0A9303}" type="slidenum">
              <a:rPr lang="en-US" altLang="en-US" sz="1600" smtClean="0">
                <a:solidFill>
                  <a:srgbClr val="7F7F7F"/>
                </a:solidFill>
              </a:rPr>
              <a:pPr eaLnBrk="1" hangingPunct="1">
                <a:defRPr/>
              </a:pPr>
              <a:t>‹#›</a:t>
            </a:fld>
            <a:endParaRPr lang="en-US" altLang="en-US" sz="1600">
              <a:solidFill>
                <a:srgbClr val="7F7F7F"/>
              </a:solidFill>
            </a:endParaRPr>
          </a:p>
        </p:txBody>
      </p:sp>
    </p:spTree>
    <p:extLst>
      <p:ext uri="{BB962C8B-B14F-4D97-AF65-F5344CB8AC3E}">
        <p14:creationId xmlns:p14="http://schemas.microsoft.com/office/powerpoint/2010/main" val="2656019044"/>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4973" r:id="rId17"/>
    <p:sldLayoutId id="2147484979" r:id="rId18"/>
    <p:sldLayoutId id="2147484987" r:id="rId19"/>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m12.safelinks.protection.outlook.com/?url=https%3A%2F%2Fnextstepsblog.org%2F2023%2F10%2Fa-sweet-example-of-education-unbundling%2F&amp;data=05%7C02%7Cadam.emerson%40fldoe.org%7Cf3d301b5b50f437bf4da08dc485bbb04%7C63bf107bcb6f41738c1c1406bb5cb794%7C0%7C0%7C638464806047299793%7CUnknown%7CTWFpbGZsb3d8eyJWIjoiMC4wLjAwMDAiLCJQIjoiV2luMzIiLCJBTiI6Ik1haWwiLCJXVCI6Mn0%3D%7C0%7C%7C%7C&amp;sdata=x9ZQkFAvYCVSqsR%2FsKcO7dLZG%2B3gp2W0DQUxawWBQ7U%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nam12.safelinks.protection.outlook.com/?url=https%3A%2F%2Fnextstepsblog.org%2F2016%2F01%2Fhow-this-school-helps-special-needs-students-prepare-for-what-comes-next%2F&amp;data=05%7C02%7Cadam.emerson%40fldoe.org%7Cf3d301b5b50f437bf4da08dc485bbb04%7C63bf107bcb6f41738c1c1406bb5cb794%7C0%7C0%7C638464806047289366%7CUnknown%7CTWFpbGZsb3d8eyJWIjoiMC4wLjAwMDAiLCJQIjoiV2luMzIiLCJBTiI6Ik1haWwiLCJXVCI6Mn0%3D%7C0%7C%7C%7C&amp;sdata=Id1l43AiV95Jhexnkm2WbBAWw7egtqapZjpYoXlrn9A%3D&amp;reserved=0" TargetMode="External"/><Relationship Id="rId4" Type="http://schemas.openxmlformats.org/officeDocument/2006/relationships/hyperlink" Target="https://nam12.safelinks.protection.outlook.com/?url=https%3A%2F%2Fnextstepsblog.org%2F2019%2F12%2Feven-out-here-education-choice-for-eli%2F&amp;data=05%7C02%7Cadam.emerson%40fldoe.org%7Cf3d301b5b50f437bf4da08dc485bbb04%7C63bf107bcb6f41738c1c1406bb5cb794%7C0%7C0%7C638464806047307166%7CUnknown%7CTWFpbGZsb3d8eyJWIjoiMC4wLjAwMDAiLCJQIjoiV2luMzIiLCJBTiI6Ik1haWwiLCJXVCI6Mn0%3D%7C0%7C%7C%7C&amp;sdata=USCsDc06v2HWAmeV4GSnLhESvKV6nVCm7Wj6JUyes%2Fw%3D&amp;reserved=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C3_D050928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2E34E6F-FD23-768A-AA50-6160621A83B8}"/>
              </a:ext>
            </a:extLst>
          </p:cNvPr>
          <p:cNvSpPr>
            <a:spLocks noGrp="1"/>
          </p:cNvSpPr>
          <p:nvPr>
            <p:ph type="ctrTitle"/>
          </p:nvPr>
        </p:nvSpPr>
        <p:spPr/>
        <p:txBody>
          <a:bodyPr>
            <a:noAutofit/>
          </a:bodyPr>
          <a:lstStyle/>
          <a:p>
            <a:pPr eaLnBrk="1" hangingPunct="1">
              <a:defRPr/>
            </a:pPr>
            <a:r>
              <a:rPr lang="en-US" altLang="en-US" sz="3200" dirty="0">
                <a:solidFill>
                  <a:prstClr val="white"/>
                </a:solidFill>
                <a:latin typeface="+mn-lt"/>
                <a:cs typeface="Calibri"/>
              </a:rPr>
              <a:t>The Family Empowerment Scholarship and Parental Choice in Florida</a:t>
            </a:r>
            <a:endParaRPr altLang="en-US" sz="3200" dirty="0">
              <a:latin typeface="+mn-lt"/>
            </a:endParaRPr>
          </a:p>
        </p:txBody>
      </p:sp>
      <p:sp>
        <p:nvSpPr>
          <p:cNvPr id="2" name="Subtitle 1">
            <a:extLst>
              <a:ext uri="{FF2B5EF4-FFF2-40B4-BE49-F238E27FC236}">
                <a16:creationId xmlns:a16="http://schemas.microsoft.com/office/drawing/2014/main" id="{98991EBB-9DD2-36F4-6EC0-0D7A73BA569F}"/>
              </a:ext>
            </a:extLst>
          </p:cNvPr>
          <p:cNvSpPr>
            <a:spLocks noGrp="1"/>
          </p:cNvSpPr>
          <p:nvPr>
            <p:ph type="subTitle" idx="1"/>
          </p:nvPr>
        </p:nvSpPr>
        <p:spPr/>
        <p:txBody>
          <a:bodyPr/>
          <a:lstStyle/>
          <a:p>
            <a:r>
              <a:rPr lang="en-US" dirty="0"/>
              <a:t>House Bill (HB) 1517 Interagency Workgroup Meeting</a:t>
            </a:r>
          </a:p>
        </p:txBody>
      </p:sp>
      <p:sp>
        <p:nvSpPr>
          <p:cNvPr id="16387" name="Text Placeholder 2">
            <a:extLst>
              <a:ext uri="{FF2B5EF4-FFF2-40B4-BE49-F238E27FC236}">
                <a16:creationId xmlns:a16="http://schemas.microsoft.com/office/drawing/2014/main" id="{84FD3DEA-60EF-F908-7000-3AB093A82A1A}"/>
              </a:ext>
            </a:extLst>
          </p:cNvPr>
          <p:cNvSpPr>
            <a:spLocks noGrp="1"/>
          </p:cNvSpPr>
          <p:nvPr>
            <p:ph type="body" sz="quarter" idx="14"/>
          </p:nvPr>
        </p:nvSpPr>
        <p:spPr>
          <a:xfrm>
            <a:off x="3535362" y="4899377"/>
            <a:ext cx="2073275" cy="496711"/>
          </a:xfrm>
        </p:spPr>
        <p:txBody>
          <a:bodyPr>
            <a:normAutofit fontScale="55000" lnSpcReduction="20000"/>
          </a:bodyPr>
          <a:lstStyle/>
          <a:p>
            <a:pPr algn="ctr" eaLnBrk="1" hangingPunct="1"/>
            <a:endParaRPr lang="en-US" altLang="en-US" dirty="0"/>
          </a:p>
          <a:p>
            <a:pPr marL="0" marR="0" lvl="0" indent="0" algn="ctr" defTabSz="914400" rtl="0" eaLnBrk="0" fontAlgn="base" latinLnBrk="0" hangingPunct="0">
              <a:lnSpc>
                <a:spcPct val="90000"/>
              </a:lnSpc>
              <a:spcBef>
                <a:spcPts val="1000"/>
              </a:spcBef>
              <a:spcAft>
                <a:spcPct val="0"/>
              </a:spcAft>
              <a:buClr>
                <a:srgbClr val="262A63"/>
              </a:buClr>
              <a:buSzTx/>
              <a:buFont typeface="Arial" panose="020B0604020202020204" pitchFamily="34" charset="0"/>
              <a:buNone/>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Calibri"/>
                <a:ea typeface="+mn-ea"/>
                <a:cs typeface="Calibri"/>
              </a:rPr>
              <a:t>March 26, 2024</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FCAEEC-34B2-421E-92AC-C65096EF808D}"/>
              </a:ext>
            </a:extLst>
          </p:cNvPr>
          <p:cNvSpPr>
            <a:spLocks noGrp="1"/>
          </p:cNvSpPr>
          <p:nvPr>
            <p:ph type="title"/>
          </p:nvPr>
        </p:nvSpPr>
        <p:spPr>
          <a:xfrm>
            <a:off x="628650" y="843589"/>
            <a:ext cx="7886700" cy="680411"/>
          </a:xfrm>
        </p:spPr>
        <p:txBody>
          <a:bodyPr vert="horz" wrap="square" lIns="91440" tIns="45720" rIns="91440" bIns="45720" numCol="1" anchor="t" anchorCtr="0" compatLnSpc="1">
            <a:prstTxWarp prst="textNoShape">
              <a:avLst/>
            </a:prstTxWarp>
          </a:bodyPr>
          <a:lstStyle/>
          <a:p>
            <a:r>
              <a:rPr altLang="en-US" dirty="0">
                <a:latin typeface="Calibri"/>
                <a:cs typeface="Calibri"/>
              </a:rPr>
              <a:t>Scholarship Funding Organizations (SFO)	</a:t>
            </a:r>
          </a:p>
        </p:txBody>
      </p:sp>
      <p:sp>
        <p:nvSpPr>
          <p:cNvPr id="3" name="Content Placeholder 2">
            <a:extLst>
              <a:ext uri="{FF2B5EF4-FFF2-40B4-BE49-F238E27FC236}">
                <a16:creationId xmlns:a16="http://schemas.microsoft.com/office/drawing/2014/main" id="{C731D8E3-B1DB-4879-9D25-BC22601BF6BD}"/>
              </a:ext>
            </a:extLst>
          </p:cNvPr>
          <p:cNvSpPr>
            <a:spLocks noGrp="1"/>
          </p:cNvSpPr>
          <p:nvPr>
            <p:ph idx="1"/>
          </p:nvPr>
        </p:nvSpPr>
        <p:spPr>
          <a:xfrm>
            <a:off x="628650" y="1524000"/>
            <a:ext cx="7886700" cy="4659630"/>
          </a:xfrm>
        </p:spPr>
        <p:txBody>
          <a:bodyPr/>
          <a:lstStyle/>
          <a:p>
            <a:r>
              <a:rPr lang="en-US" sz="2000" dirty="0"/>
              <a:t>An application for an SFO must include:</a:t>
            </a:r>
          </a:p>
          <a:p>
            <a:pPr lvl="1"/>
            <a:r>
              <a:rPr lang="en-US" sz="2000" dirty="0"/>
              <a:t>Relevant incorporation and IRS documentation;</a:t>
            </a:r>
          </a:p>
          <a:p>
            <a:pPr lvl="1"/>
            <a:r>
              <a:rPr lang="en-US" sz="2000" dirty="0"/>
              <a:t>Financial plans to show sufficient funds;</a:t>
            </a:r>
          </a:p>
          <a:p>
            <a:pPr lvl="1"/>
            <a:r>
              <a:rPr lang="en-US" sz="2000" dirty="0"/>
              <a:t>Description of the region the prospective SFO aims to serve;</a:t>
            </a:r>
          </a:p>
          <a:p>
            <a:pPr lvl="1"/>
            <a:r>
              <a:rPr lang="en-US" sz="2000" dirty="0"/>
              <a:t>Descriptions of the application process, attendance verification and criteria and methodology the SFO will use to evaluate scholarship eligibility; and</a:t>
            </a:r>
          </a:p>
          <a:p>
            <a:pPr lvl="1"/>
            <a:r>
              <a:rPr lang="en-US" sz="2000" dirty="0"/>
              <a:t>Surety bond or letter of credit to show that the SFO can meet </a:t>
            </a:r>
            <a:r>
              <a:rPr lang="en-US" sz="2000"/>
              <a:t>its financial obligations</a:t>
            </a:r>
            <a:r>
              <a:rPr lang="en-US" sz="2000" dirty="0"/>
              <a:t>.</a:t>
            </a:r>
          </a:p>
          <a:p>
            <a:pPr lvl="2"/>
            <a:r>
              <a:rPr lang="en-US" sz="1600" dirty="0"/>
              <a:t>Renewal applications must also include audits required by statute; reports on scholarship and application activity, amounts of funds received and distributed in scholarships, as well as an accounting of how the SFO spent the administrative funds allowed.</a:t>
            </a:r>
          </a:p>
          <a:p>
            <a:pPr lvl="1"/>
            <a:endParaRPr lang="en-US" sz="2000" dirty="0"/>
          </a:p>
          <a:p>
            <a:pPr lvl="1"/>
            <a:endParaRPr lang="en-US" dirty="0"/>
          </a:p>
          <a:p>
            <a:pPr lvl="1"/>
            <a:endParaRPr lang="en-US" dirty="0"/>
          </a:p>
          <a:p>
            <a:pPr lvl="1"/>
            <a:endParaRPr lang="en-US" dirty="0"/>
          </a:p>
          <a:p>
            <a:pPr marL="457200" lvl="1" indent="0">
              <a:buNone/>
            </a:pPr>
            <a:endParaRPr lang="en-US" dirty="0"/>
          </a:p>
          <a:p>
            <a:pPr lvl="1"/>
            <a:endParaRPr lang="en-US" sz="2000" dirty="0"/>
          </a:p>
          <a:p>
            <a:pPr lvl="1"/>
            <a:endParaRPr lang="en-US" sz="2000" dirty="0"/>
          </a:p>
        </p:txBody>
      </p:sp>
    </p:spTree>
    <p:extLst>
      <p:ext uri="{BB962C8B-B14F-4D97-AF65-F5344CB8AC3E}">
        <p14:creationId xmlns:p14="http://schemas.microsoft.com/office/powerpoint/2010/main" val="213371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FCAEEC-34B2-421E-92AC-C65096EF808D}"/>
              </a:ext>
            </a:extLst>
          </p:cNvPr>
          <p:cNvSpPr>
            <a:spLocks noGrp="1"/>
          </p:cNvSpPr>
          <p:nvPr>
            <p:ph type="title"/>
          </p:nvPr>
        </p:nvSpPr>
        <p:spPr>
          <a:xfrm>
            <a:off x="628650" y="843589"/>
            <a:ext cx="7886700" cy="888391"/>
          </a:xfrm>
        </p:spPr>
        <p:txBody>
          <a:bodyPr vert="horz" wrap="square" lIns="91440" tIns="45720" rIns="91440" bIns="45720" numCol="1" anchor="t" anchorCtr="0" compatLnSpc="1">
            <a:prstTxWarp prst="textNoShape">
              <a:avLst/>
            </a:prstTxWarp>
          </a:bodyPr>
          <a:lstStyle/>
          <a:p>
            <a:r>
              <a:rPr lang="en-US" altLang="en-US" dirty="0">
                <a:latin typeface="Calibri"/>
                <a:cs typeface="Calibri"/>
              </a:rPr>
              <a:t>Joint Development of Agreed-Upon Purchasing Guidelines</a:t>
            </a:r>
            <a:endParaRPr altLang="en-US" dirty="0">
              <a:latin typeface="Calibri"/>
              <a:cs typeface="Calibri"/>
            </a:endParaRPr>
          </a:p>
        </p:txBody>
      </p:sp>
      <p:sp>
        <p:nvSpPr>
          <p:cNvPr id="3" name="Content Placeholder 2">
            <a:extLst>
              <a:ext uri="{FF2B5EF4-FFF2-40B4-BE49-F238E27FC236}">
                <a16:creationId xmlns:a16="http://schemas.microsoft.com/office/drawing/2014/main" id="{C731D8E3-B1DB-4879-9D25-BC22601BF6BD}"/>
              </a:ext>
            </a:extLst>
          </p:cNvPr>
          <p:cNvSpPr>
            <a:spLocks noGrp="1"/>
          </p:cNvSpPr>
          <p:nvPr>
            <p:ph idx="1"/>
          </p:nvPr>
        </p:nvSpPr>
        <p:spPr>
          <a:xfrm>
            <a:off x="628650" y="2001838"/>
            <a:ext cx="7886700" cy="4181792"/>
          </a:xfrm>
        </p:spPr>
        <p:txBody>
          <a:bodyPr/>
          <a:lstStyle/>
          <a:p>
            <a:r>
              <a:rPr lang="en-US" sz="2000" dirty="0"/>
              <a:t>HB 1 (2023) mandated that SFOs must participate in the joint development of agreed-upon purchasing guidelines for the authorized uses of scholarship funds.</a:t>
            </a:r>
          </a:p>
          <a:p>
            <a:r>
              <a:rPr lang="en-US" sz="2000" dirty="0">
                <a:solidFill>
                  <a:prstClr val="black"/>
                </a:solidFill>
              </a:rPr>
              <a:t>HB 1403 (2024)	 requires that SFOs assist the Center for Unique Abilities at the University of Central Florida to develop purchasing guidelines for the uses of FES-UA scholarship funds.</a:t>
            </a:r>
          </a:p>
          <a:p>
            <a:r>
              <a:rPr lang="en-US" sz="2000" dirty="0">
                <a:solidFill>
                  <a:prstClr val="black"/>
                </a:solidFill>
              </a:rPr>
              <a:t>Guidance must be available by August 1, 2024, and by each July 1 every year thereafter.</a:t>
            </a:r>
          </a:p>
          <a:p>
            <a:pPr marL="457200" lvl="1" indent="0">
              <a:buFont typeface="Arial" panose="020B0604020202020204" pitchFamily="34" charset="0"/>
              <a:buNone/>
              <a:defRPr/>
            </a:pPr>
            <a:endParaRPr lang="en-US" dirty="0"/>
          </a:p>
        </p:txBody>
      </p:sp>
    </p:spTree>
    <p:extLst>
      <p:ext uri="{BB962C8B-B14F-4D97-AF65-F5344CB8AC3E}">
        <p14:creationId xmlns:p14="http://schemas.microsoft.com/office/powerpoint/2010/main" val="218475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FCAEEC-34B2-421E-92AC-C65096EF808D}"/>
              </a:ext>
            </a:extLst>
          </p:cNvPr>
          <p:cNvSpPr>
            <a:spLocks noGrp="1"/>
          </p:cNvSpPr>
          <p:nvPr>
            <p:ph type="title"/>
          </p:nvPr>
        </p:nvSpPr>
        <p:spPr>
          <a:xfrm>
            <a:off x="628650" y="843589"/>
            <a:ext cx="7886700" cy="888391"/>
          </a:xfrm>
        </p:spPr>
        <p:txBody>
          <a:bodyPr vert="horz" wrap="square" lIns="91440" tIns="45720" rIns="91440" bIns="45720" numCol="1" anchor="t" anchorCtr="0" compatLnSpc="1">
            <a:prstTxWarp prst="textNoShape">
              <a:avLst/>
            </a:prstTxWarp>
          </a:bodyPr>
          <a:lstStyle/>
          <a:p>
            <a:r>
              <a:rPr lang="en-US" altLang="en-US" dirty="0">
                <a:latin typeface="Calibri"/>
                <a:cs typeface="Calibri"/>
              </a:rPr>
              <a:t>Success Stories</a:t>
            </a:r>
            <a:br>
              <a:rPr lang="en-US" altLang="en-US" dirty="0">
                <a:latin typeface="Calibri"/>
                <a:cs typeface="Calibri"/>
              </a:rPr>
            </a:br>
            <a:r>
              <a:rPr lang="en-US" altLang="en-US" sz="1800" i="1" dirty="0">
                <a:latin typeface="Calibri"/>
                <a:cs typeface="Calibri"/>
              </a:rPr>
              <a:t>Source: Next Steps blog (Step Up For Students)</a:t>
            </a:r>
            <a:endParaRPr altLang="en-US" sz="1800" i="1" dirty="0">
              <a:latin typeface="Calibri"/>
              <a:cs typeface="Calibri"/>
            </a:endParaRPr>
          </a:p>
        </p:txBody>
      </p:sp>
      <p:sp>
        <p:nvSpPr>
          <p:cNvPr id="3" name="Content Placeholder 2">
            <a:extLst>
              <a:ext uri="{FF2B5EF4-FFF2-40B4-BE49-F238E27FC236}">
                <a16:creationId xmlns:a16="http://schemas.microsoft.com/office/drawing/2014/main" id="{C731D8E3-B1DB-4879-9D25-BC22601BF6BD}"/>
              </a:ext>
            </a:extLst>
          </p:cNvPr>
          <p:cNvSpPr>
            <a:spLocks noGrp="1"/>
          </p:cNvSpPr>
          <p:nvPr>
            <p:ph idx="1"/>
          </p:nvPr>
        </p:nvSpPr>
        <p:spPr>
          <a:xfrm>
            <a:off x="628650" y="1625600"/>
            <a:ext cx="7886700" cy="4558030"/>
          </a:xfrm>
        </p:spPr>
        <p:txBody>
          <a:bodyPr/>
          <a:lstStyle/>
          <a:p>
            <a:r>
              <a:rPr lang="en-US" sz="1800" b="1" dirty="0">
                <a:effectLst/>
                <a:latin typeface="Aptos" panose="020B0004020202020204" pitchFamily="34" charset="0"/>
                <a:ea typeface="Calibri" panose="020F0502020204030204" pitchFamily="34" charset="0"/>
                <a:cs typeface="Calibri" panose="020F0502020204030204" pitchFamily="34" charset="0"/>
              </a:rPr>
              <a:t>Public schools, too</a:t>
            </a:r>
            <a:r>
              <a:rPr lang="en-US" sz="1800" dirty="0">
                <a:effectLst/>
                <a:latin typeface="Aptos" panose="020B0004020202020204" pitchFamily="34" charset="0"/>
                <a:ea typeface="Calibri" panose="020F0502020204030204" pitchFamily="34" charset="0"/>
                <a:cs typeface="Calibri" panose="020F0502020204030204" pitchFamily="34" charset="0"/>
              </a:rPr>
              <a:t>: Anthony </a:t>
            </a:r>
            <a:r>
              <a:rPr lang="en-US" sz="1800" dirty="0" err="1">
                <a:effectLst/>
                <a:latin typeface="Aptos" panose="020B0004020202020204" pitchFamily="34" charset="0"/>
                <a:ea typeface="Calibri" panose="020F0502020204030204" pitchFamily="34" charset="0"/>
                <a:cs typeface="Calibri" panose="020F0502020204030204" pitchFamily="34" charset="0"/>
              </a:rPr>
              <a:t>Busin</a:t>
            </a:r>
            <a:r>
              <a:rPr lang="en-US" sz="1800" dirty="0">
                <a:effectLst/>
                <a:latin typeface="Aptos" panose="020B0004020202020204" pitchFamily="34" charset="0"/>
                <a:ea typeface="Calibri" panose="020F0502020204030204" pitchFamily="34" charset="0"/>
                <a:cs typeface="Calibri" panose="020F0502020204030204" pitchFamily="34" charset="0"/>
              </a:rPr>
              <a:t>, son of a school board member, uses his scholarship to play in a public school band at a neighboring district, among other options </a:t>
            </a:r>
            <a:r>
              <a:rPr lang="en-US"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3"/>
              </a:rPr>
              <a:t>A sweet example of education unbundling - </a:t>
            </a:r>
            <a:r>
              <a:rPr lang="en-US" sz="1800" u="sng" dirty="0" err="1">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3"/>
              </a:rPr>
              <a:t>NextSteps</a:t>
            </a:r>
            <a:r>
              <a:rPr lang="en-US"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3"/>
              </a:rPr>
              <a:t>: Step Up For Students (nextstepsblog.org)</a:t>
            </a:r>
            <a:endParaRPr lang="en-US"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endParaRPr>
          </a:p>
          <a:p>
            <a:r>
              <a:rPr lang="en-US" sz="1800" b="1" dirty="0">
                <a:effectLst/>
                <a:latin typeface="Aptos" panose="020B0004020202020204" pitchFamily="34" charset="0"/>
                <a:ea typeface="Calibri" panose="020F0502020204030204" pitchFamily="34" charset="0"/>
                <a:cs typeface="Calibri" panose="020F0502020204030204" pitchFamily="34" charset="0"/>
              </a:rPr>
              <a:t>Rural options</a:t>
            </a:r>
            <a:r>
              <a:rPr lang="en-US" sz="1800" dirty="0">
                <a:effectLst/>
                <a:latin typeface="Aptos" panose="020B0004020202020204" pitchFamily="34" charset="0"/>
                <a:ea typeface="Calibri" panose="020F0502020204030204" pitchFamily="34" charset="0"/>
                <a:cs typeface="Calibri" panose="020F0502020204030204" pitchFamily="34" charset="0"/>
              </a:rPr>
              <a:t>: A spotlight on how unbundling creates more options for rural students: </a:t>
            </a:r>
            <a:r>
              <a:rPr lang="en-US"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4"/>
              </a:rPr>
              <a:t>Even out here, education choice for Eli - </a:t>
            </a:r>
            <a:r>
              <a:rPr lang="en-US" sz="1800" u="sng" dirty="0" err="1">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4"/>
              </a:rPr>
              <a:t>NextSteps</a:t>
            </a:r>
            <a:r>
              <a:rPr lang="en-US"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4"/>
              </a:rPr>
              <a:t>: Step Up For Students (nextstepsblog.org)</a:t>
            </a:r>
            <a:endParaRPr lang="en-US" sz="1800" dirty="0">
              <a:effectLst/>
              <a:latin typeface="Aptos" panose="020B0004020202020204" pitchFamily="34" charset="0"/>
              <a:ea typeface="Calibri" panose="020F0502020204030204" pitchFamily="34" charset="0"/>
              <a:cs typeface="Calibri" panose="020F0502020204030204" pitchFamily="34" charset="0"/>
            </a:endParaRPr>
          </a:p>
          <a:p>
            <a:r>
              <a:rPr lang="en-US" sz="1800" b="1" dirty="0">
                <a:effectLst/>
                <a:latin typeface="Aptos" panose="020B0004020202020204" pitchFamily="34" charset="0"/>
                <a:ea typeface="Calibri" panose="020F0502020204030204" pitchFamily="34" charset="0"/>
                <a:cs typeface="Calibri" panose="020F0502020204030204" pitchFamily="34" charset="0"/>
              </a:rPr>
              <a:t>Specialized schools</a:t>
            </a:r>
            <a:r>
              <a:rPr lang="en-US" sz="1800" dirty="0">
                <a:effectLst/>
                <a:latin typeface="Aptos" panose="020B0004020202020204" pitchFamily="34" charset="0"/>
                <a:ea typeface="Calibri" panose="020F0502020204030204" pitchFamily="34" charset="0"/>
                <a:cs typeface="Calibri" panose="020F0502020204030204" pitchFamily="34" charset="0"/>
              </a:rPr>
              <a:t>: Transition-to-work programs at one school has flourished because of </a:t>
            </a:r>
            <a:r>
              <a:rPr lang="en-US" sz="1800">
                <a:effectLst/>
                <a:latin typeface="Aptos" panose="020B0004020202020204" pitchFamily="34" charset="0"/>
                <a:ea typeface="Calibri" panose="020F0502020204030204" pitchFamily="34" charset="0"/>
                <a:cs typeface="Calibri" panose="020F0502020204030204" pitchFamily="34" charset="0"/>
              </a:rPr>
              <a:t>the scholarships: </a:t>
            </a:r>
            <a:r>
              <a:rPr lang="en-US"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5"/>
              </a:rPr>
              <a:t>School helps special needs students prepare for what's next (nextstepsblog.org)</a:t>
            </a:r>
            <a:endParaRPr lang="en-US" sz="1800" dirty="0">
              <a:effectLst/>
              <a:latin typeface="Aptos" panose="020B0004020202020204" pitchFamily="34" charset="0"/>
              <a:ea typeface="Calibri" panose="020F0502020204030204" pitchFamily="34" charset="0"/>
              <a:cs typeface="Calibri" panose="020F0502020204030204" pitchFamily="34" charset="0"/>
            </a:endParaRPr>
          </a:p>
          <a:p>
            <a:endParaRPr lang="en-US" sz="1800" dirty="0">
              <a:effectLst/>
              <a:latin typeface="Aptos" panose="020B0004020202020204" pitchFamily="34" charset="0"/>
              <a:ea typeface="Calibri" panose="020F0502020204030204" pitchFamily="34" charset="0"/>
              <a:cs typeface="Calibri" panose="020F0502020204030204" pitchFamily="34" charset="0"/>
            </a:endParaRPr>
          </a:p>
          <a:p>
            <a:endParaRPr lang="en-US" sz="1800"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0121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group of people sitting at a table&#10;&#10;Description generated with very high confidence">
            <a:extLst>
              <a:ext uri="{FF2B5EF4-FFF2-40B4-BE49-F238E27FC236}">
                <a16:creationId xmlns:a16="http://schemas.microsoft.com/office/drawing/2014/main" id="{34D3F028-32D0-4ADF-864A-E04AC7757BB2}"/>
              </a:ext>
            </a:extLst>
          </p:cNvPr>
          <p:cNvPicPr>
            <a:picLocks noChangeAspect="1"/>
          </p:cNvPicPr>
          <p:nvPr/>
        </p:nvPicPr>
        <p:blipFill rotWithShape="1">
          <a:blip r:embed="rId3"/>
          <a:srcRect t="5180" b="36036"/>
          <a:stretch/>
        </p:blipFill>
        <p:spPr>
          <a:xfrm>
            <a:off x="0" y="-2459"/>
            <a:ext cx="9149484" cy="3575629"/>
          </a:xfrm>
          <a:prstGeom prst="rect">
            <a:avLst/>
          </a:prstGeom>
        </p:spPr>
      </p:pic>
      <p:sp>
        <p:nvSpPr>
          <p:cNvPr id="2" name="Title 1">
            <a:extLst>
              <a:ext uri="{FF2B5EF4-FFF2-40B4-BE49-F238E27FC236}">
                <a16:creationId xmlns:a16="http://schemas.microsoft.com/office/drawing/2014/main" id="{A6542A84-289B-40E4-8FCB-C14A70AB6F3B}"/>
              </a:ext>
            </a:extLst>
          </p:cNvPr>
          <p:cNvSpPr>
            <a:spLocks noGrp="1"/>
          </p:cNvSpPr>
          <p:nvPr>
            <p:ph type="ctrTitle"/>
          </p:nvPr>
        </p:nvSpPr>
        <p:spPr>
          <a:xfrm>
            <a:off x="483108" y="3105520"/>
            <a:ext cx="8177784" cy="1199311"/>
          </a:xfrm>
          <a:solidFill>
            <a:srgbClr val="002060"/>
          </a:solidFill>
        </p:spPr>
        <p:txBody>
          <a:bodyPr>
            <a:normAutofit/>
          </a:bodyPr>
          <a:lstStyle/>
          <a:p>
            <a:r>
              <a:rPr lang="en-US" sz="5400">
                <a:latin typeface="Calibri"/>
                <a:cs typeface="Calibri"/>
              </a:rPr>
              <a:t>www.FLDOE.org</a:t>
            </a:r>
            <a:endParaRPr lang="en-US" sz="5400" b="0">
              <a:latin typeface="Calibri"/>
              <a:cs typeface="Calibri"/>
            </a:endParaRPr>
          </a:p>
        </p:txBody>
      </p:sp>
      <p:sp>
        <p:nvSpPr>
          <p:cNvPr id="3" name="Subtitle 2">
            <a:extLst>
              <a:ext uri="{FF2B5EF4-FFF2-40B4-BE49-F238E27FC236}">
                <a16:creationId xmlns:a16="http://schemas.microsoft.com/office/drawing/2014/main" id="{D59BC736-9712-4658-BE15-82B6009ADAB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922574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B550EE-A5B2-5FDF-8E04-162A0AEAA087}"/>
              </a:ext>
            </a:extLst>
          </p:cNvPr>
          <p:cNvSpPr>
            <a:spLocks noGrp="1"/>
          </p:cNvSpPr>
          <p:nvPr>
            <p:ph idx="1"/>
          </p:nvPr>
        </p:nvSpPr>
        <p:spPr>
          <a:xfrm>
            <a:off x="628650" y="1871356"/>
            <a:ext cx="7886700" cy="4657794"/>
          </a:xfrm>
        </p:spPr>
        <p:txBody>
          <a:bodyPr/>
          <a:lstStyle/>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Calibri"/>
              </a:rPr>
              <a:t>Background on </a:t>
            </a:r>
            <a:r>
              <a:rPr lang="en-US" altLang="en-US" sz="2000" dirty="0">
                <a:solidFill>
                  <a:prstClr val="black"/>
                </a:solidFill>
                <a:latin typeface="Calibri"/>
                <a:cs typeface="Calibri"/>
              </a:rPr>
              <a:t>parental </a:t>
            </a:r>
            <a:r>
              <a:rPr kumimoji="0" lang="en-US" altLang="en-US" sz="2000" b="0" i="0" u="none" strike="noStrike" kern="1200" cap="none" spc="0" normalizeH="0" baseline="0" noProof="0" dirty="0">
                <a:ln>
                  <a:noFill/>
                </a:ln>
                <a:solidFill>
                  <a:prstClr val="black"/>
                </a:solidFill>
                <a:effectLst/>
                <a:uLnTx/>
                <a:uFillTx/>
                <a:latin typeface="Calibri"/>
                <a:ea typeface="+mn-ea"/>
                <a:cs typeface="Calibri"/>
              </a:rPr>
              <a:t>choice in Florida</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lang="en-US" altLang="en-US" sz="2000" dirty="0">
                <a:solidFill>
                  <a:prstClr val="black"/>
                </a:solidFill>
                <a:latin typeface="Calibri"/>
                <a:cs typeface="Calibri"/>
              </a:rPr>
              <a:t>How McKay and Gardiner scholarships merged with the Family Empowerment Scholarship (FES)</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lang="en-US" altLang="en-US" sz="2000" dirty="0">
                <a:solidFill>
                  <a:prstClr val="black"/>
                </a:solidFill>
                <a:latin typeface="Calibri"/>
                <a:cs typeface="Calibri"/>
              </a:rPr>
              <a:t>The difference between Family Empowerment Scholarships</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lang="en-US" altLang="en-US" sz="2000" dirty="0">
                <a:solidFill>
                  <a:prstClr val="black"/>
                </a:solidFill>
                <a:latin typeface="Calibri"/>
                <a:cs typeface="Calibri"/>
              </a:rPr>
              <a:t>Scholarship participation and allowable uses of the scholarship</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Calibri"/>
              </a:rPr>
              <a:t>What HB 1 (2023) did for FES and for parental empowerment in Florida</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Calibri"/>
              </a:rPr>
              <a:t>Scholarship Funding Organizations</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lang="en-US" altLang="en-US" sz="2000" dirty="0">
                <a:solidFill>
                  <a:prstClr val="black"/>
                </a:solidFill>
                <a:latin typeface="Calibri"/>
                <a:cs typeface="Calibri"/>
              </a:rPr>
              <a:t>Success stories</a:t>
            </a:r>
            <a:endParaRPr kumimoji="0" lang="en-US" altLang="en-US"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Title 1">
            <a:extLst>
              <a:ext uri="{FF2B5EF4-FFF2-40B4-BE49-F238E27FC236}">
                <a16:creationId xmlns:a16="http://schemas.microsoft.com/office/drawing/2014/main" id="{64E7B13C-D737-415A-B85C-E296051FCBC4}"/>
              </a:ext>
            </a:extLst>
          </p:cNvPr>
          <p:cNvSpPr txBox="1">
            <a:spLocks/>
          </p:cNvSpPr>
          <p:nvPr/>
        </p:nvSpPr>
        <p:spPr bwMode="auto">
          <a:xfrm>
            <a:off x="534865" y="621927"/>
            <a:ext cx="78867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a:lstStyle>
          <a:p>
            <a:pPr marL="0" marR="0" lvl="0" indent="0" defTabSz="914400" rtl="0" eaLnBrk="0" fontAlgn="base" latinLnBrk="0" hangingPunct="0">
              <a:lnSpc>
                <a:spcPct val="90000"/>
              </a:lnSpc>
              <a:spcBef>
                <a:spcPct val="0"/>
              </a:spcBef>
              <a:spcAft>
                <a:spcPct val="0"/>
              </a:spcAft>
              <a:buClrTx/>
              <a:buSzTx/>
              <a:buFontTx/>
              <a:buNone/>
              <a:tabLst/>
              <a:defRPr/>
            </a:pPr>
            <a:r>
              <a:rPr lang="en-US" altLang="en-US" dirty="0"/>
              <a:t>Overview</a:t>
            </a:r>
            <a:endParaRPr kumimoji="0" lang="en-US" altLang="en-US" sz="3200" b="1" i="0" u="none" strike="noStrike" kern="1200" cap="none" spc="0" normalizeH="0" baseline="0" noProof="0" dirty="0">
              <a:ln>
                <a:noFill/>
              </a:ln>
              <a:solidFill>
                <a:srgbClr val="262A63"/>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60173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72CC-A9DD-4107-A82A-BEB42B63A7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DBF11E-4D73-4331-88B2-771CF964313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F49F1F9-ABC8-4BD2-BDB5-F7038EC4F423}"/>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endParaRPr lang="en-US" altLang="en-US" dirty="0"/>
          </a:p>
        </p:txBody>
      </p:sp>
      <p:graphicFrame>
        <p:nvGraphicFramePr>
          <p:cNvPr id="5" name="Chart 4">
            <a:extLst>
              <a:ext uri="{FF2B5EF4-FFF2-40B4-BE49-F238E27FC236}">
                <a16:creationId xmlns:a16="http://schemas.microsoft.com/office/drawing/2014/main" id="{4BB74CDC-9C9E-4672-81AA-DBFDEB147534}"/>
              </a:ext>
            </a:extLst>
          </p:cNvPr>
          <p:cNvGraphicFramePr>
            <a:graphicFrameLocks noChangeAspect="1"/>
          </p:cNvGraphicFramePr>
          <p:nvPr>
            <p:extLst>
              <p:ext uri="{D42A27DB-BD31-4B8C-83A1-F6EECF244321}">
                <p14:modId xmlns:p14="http://schemas.microsoft.com/office/powerpoint/2010/main" val="3272539639"/>
              </p:ext>
            </p:extLst>
          </p:nvPr>
        </p:nvGraphicFramePr>
        <p:xfrm>
          <a:off x="374650" y="910590"/>
          <a:ext cx="8394700" cy="5036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666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B550EE-A5B2-5FDF-8E04-162A0AEAA087}"/>
              </a:ext>
            </a:extLst>
          </p:cNvPr>
          <p:cNvSpPr>
            <a:spLocks noGrp="1"/>
          </p:cNvSpPr>
          <p:nvPr>
            <p:ph idx="1"/>
          </p:nvPr>
        </p:nvSpPr>
        <p:spPr>
          <a:xfrm>
            <a:off x="628650" y="1871356"/>
            <a:ext cx="7886700" cy="4657794"/>
          </a:xfrm>
        </p:spPr>
        <p:txBody>
          <a:bodyPr/>
          <a:lstStyle/>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lang="en-US" altLang="en-US" sz="2400" b="1" dirty="0">
                <a:solidFill>
                  <a:prstClr val="black"/>
                </a:solidFill>
                <a:latin typeface="Calibri"/>
                <a:cs typeface="Calibri"/>
              </a:rPr>
              <a:t>McKay Scholarship</a:t>
            </a:r>
          </a:p>
          <a:p>
            <a:pPr lvl="1">
              <a:spcBef>
                <a:spcPts val="1000"/>
              </a:spcBef>
              <a:buClr>
                <a:srgbClr val="262A63"/>
              </a:buClr>
              <a:defRPr/>
            </a:pPr>
            <a:r>
              <a:rPr kumimoji="0" lang="en-US" altLang="en-US" b="0" i="0" u="none" strike="noStrike" kern="1200" cap="none" spc="0" normalizeH="0" baseline="0" noProof="0" dirty="0">
                <a:ln>
                  <a:noFill/>
                </a:ln>
                <a:solidFill>
                  <a:prstClr val="black"/>
                </a:solidFill>
                <a:effectLst/>
                <a:uLnTx/>
                <a:uFillTx/>
                <a:latin typeface="Calibri"/>
                <a:ea typeface="+mn-ea"/>
                <a:cs typeface="Calibri"/>
              </a:rPr>
              <a:t>Created in 1999 to provide students with a disability the option to attend a private school or a public school other than the one to which they were assigned.</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r>
              <a:rPr lang="en-US" altLang="en-US" sz="2400" b="1" dirty="0">
                <a:solidFill>
                  <a:prstClr val="black"/>
                </a:solidFill>
                <a:latin typeface="Calibri"/>
                <a:cs typeface="Calibri"/>
              </a:rPr>
              <a:t>Gardiner Scholarship</a:t>
            </a:r>
          </a:p>
          <a:p>
            <a:pPr lvl="1">
              <a:spcBef>
                <a:spcPts val="1000"/>
              </a:spcBef>
              <a:buClr>
                <a:srgbClr val="262A63"/>
              </a:buClr>
              <a:defRPr/>
            </a:pPr>
            <a:r>
              <a:rPr lang="en-US" altLang="en-US" dirty="0">
                <a:solidFill>
                  <a:prstClr val="black"/>
                </a:solidFill>
                <a:latin typeface="Calibri"/>
                <a:cs typeface="Calibri"/>
              </a:rPr>
              <a:t>Created in 2014 to provide parents the option to better meet the unique educational needs of his or her child.</a:t>
            </a:r>
          </a:p>
          <a:p>
            <a:pPr lvl="1">
              <a:spcBef>
                <a:spcPts val="1000"/>
              </a:spcBef>
              <a:buClr>
                <a:srgbClr val="262A63"/>
              </a:buClr>
              <a:defRPr/>
            </a:pPr>
            <a:r>
              <a:rPr lang="en-US" altLang="en-US" dirty="0">
                <a:solidFill>
                  <a:prstClr val="black"/>
                </a:solidFill>
                <a:latin typeface="Calibri"/>
                <a:cs typeface="Calibri"/>
              </a:rPr>
              <a:t>Program enabled parents to utilize funding for instructional materials, curriculum, specialized services, tuition or fees at participating private schools, contracted services provided by a public school, tutoring, specialized summer programs, and more.</a:t>
            </a: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endParaRPr lang="en-US" altLang="en-US" sz="1800" dirty="0">
              <a:solidFill>
                <a:prstClr val="black"/>
              </a:solidFill>
              <a:latin typeface="Calibri"/>
              <a:cs typeface="Calibri"/>
            </a:endParaRP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endParaRPr lang="en-US" altLang="en-US" sz="2000" dirty="0">
              <a:solidFill>
                <a:prstClr val="black"/>
              </a:solidFill>
              <a:latin typeface="Calibri"/>
              <a:cs typeface="Calibri"/>
            </a:endParaRP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endParaRPr lang="en-US" altLang="en-US" sz="2000" dirty="0">
              <a:solidFill>
                <a:prstClr val="black"/>
              </a:solidFill>
              <a:latin typeface="Calibri"/>
              <a:cs typeface="Calibri"/>
            </a:endParaRPr>
          </a:p>
          <a:p>
            <a:pPr marL="228600" marR="0" lvl="0" indent="-228600" algn="l" defTabSz="914400" rtl="0" eaLnBrk="0" fontAlgn="base" latinLnBrk="0" hangingPunct="0">
              <a:lnSpc>
                <a:spcPct val="90000"/>
              </a:lnSpc>
              <a:spcBef>
                <a:spcPts val="1000"/>
              </a:spcBef>
              <a:spcAft>
                <a:spcPct val="0"/>
              </a:spcAft>
              <a:buClr>
                <a:srgbClr val="262A63"/>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0" fontAlgn="base" latinLnBrk="0" hangingPunct="0">
              <a:lnSpc>
                <a:spcPct val="90000"/>
              </a:lnSpc>
              <a:spcBef>
                <a:spcPts val="1000"/>
              </a:spcBef>
              <a:spcAft>
                <a:spcPct val="0"/>
              </a:spcAft>
              <a:buClr>
                <a:srgbClr val="262A63"/>
              </a:buClr>
              <a:buSzTx/>
              <a:buNone/>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Title 1">
            <a:extLst>
              <a:ext uri="{FF2B5EF4-FFF2-40B4-BE49-F238E27FC236}">
                <a16:creationId xmlns:a16="http://schemas.microsoft.com/office/drawing/2014/main" id="{64E7B13C-D737-415A-B85C-E296051FCBC4}"/>
              </a:ext>
            </a:extLst>
          </p:cNvPr>
          <p:cNvSpPr txBox="1">
            <a:spLocks/>
          </p:cNvSpPr>
          <p:nvPr/>
        </p:nvSpPr>
        <p:spPr bwMode="auto">
          <a:xfrm>
            <a:off x="534865" y="621927"/>
            <a:ext cx="78867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62A63"/>
                </a:solidFill>
                <a:effectLst/>
                <a:uLnTx/>
                <a:uFillTx/>
                <a:latin typeface="Calibri" panose="020F0502020204030204" pitchFamily="34" charset="0"/>
                <a:ea typeface="+mj-ea"/>
                <a:cs typeface="+mj-cs"/>
              </a:rPr>
              <a:t>McKay and Gardiner Scholarships - The History</a:t>
            </a:r>
          </a:p>
        </p:txBody>
      </p:sp>
    </p:spTree>
    <p:extLst>
      <p:ext uri="{BB962C8B-B14F-4D97-AF65-F5344CB8AC3E}">
        <p14:creationId xmlns:p14="http://schemas.microsoft.com/office/powerpoint/2010/main" val="103972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FCAEEC-34B2-421E-92AC-C65096EF808D}"/>
              </a:ext>
            </a:extLst>
          </p:cNvPr>
          <p:cNvSpPr>
            <a:spLocks noGrp="1"/>
          </p:cNvSpPr>
          <p:nvPr>
            <p:ph type="title"/>
          </p:nvPr>
        </p:nvSpPr>
        <p:spPr>
          <a:xfrm>
            <a:off x="628650" y="843589"/>
            <a:ext cx="7886700" cy="888391"/>
          </a:xfrm>
        </p:spPr>
        <p:txBody>
          <a:bodyPr vert="horz" wrap="square" lIns="91440" tIns="45720" rIns="91440" bIns="45720" numCol="1" anchor="t" anchorCtr="0" compatLnSpc="1">
            <a:prstTxWarp prst="textNoShape">
              <a:avLst/>
            </a:prstTxWarp>
          </a:bodyPr>
          <a:lstStyle/>
          <a:p>
            <a:r>
              <a:rPr altLang="en-US" dirty="0">
                <a:latin typeface="Calibri"/>
                <a:cs typeface="Calibri"/>
              </a:rPr>
              <a:t>Florida Empowerment Scholarship </a:t>
            </a:r>
            <a:br>
              <a:rPr lang="en-US" altLang="en-US" dirty="0">
                <a:latin typeface="Calibri"/>
                <a:cs typeface="Calibri"/>
              </a:rPr>
            </a:br>
            <a:r>
              <a:rPr altLang="en-US" dirty="0">
                <a:latin typeface="Calibri"/>
                <a:cs typeface="Calibri"/>
              </a:rPr>
              <a:t>Unique Abilities (FES-UA)	</a:t>
            </a:r>
          </a:p>
        </p:txBody>
      </p:sp>
      <p:sp>
        <p:nvSpPr>
          <p:cNvPr id="3" name="Content Placeholder 2">
            <a:extLst>
              <a:ext uri="{FF2B5EF4-FFF2-40B4-BE49-F238E27FC236}">
                <a16:creationId xmlns:a16="http://schemas.microsoft.com/office/drawing/2014/main" id="{C731D8E3-B1DB-4879-9D25-BC22601BF6BD}"/>
              </a:ext>
            </a:extLst>
          </p:cNvPr>
          <p:cNvSpPr>
            <a:spLocks noGrp="1"/>
          </p:cNvSpPr>
          <p:nvPr>
            <p:ph idx="1"/>
          </p:nvPr>
        </p:nvSpPr>
        <p:spPr>
          <a:xfrm>
            <a:off x="628650" y="2001838"/>
            <a:ext cx="7886700" cy="4181792"/>
          </a:xfrm>
        </p:spPr>
        <p:txBody>
          <a:bodyPr/>
          <a:lstStyle/>
          <a:p>
            <a:r>
              <a:rPr lang="en-US" sz="2000" dirty="0"/>
              <a:t>In 2021, the Florida Legislature merged the Gardiner program with the Family Empowerment Scholarship, creating the Family Empowerment Scholarship for Students with Unique Abilities (FES-UA).</a:t>
            </a:r>
          </a:p>
          <a:p>
            <a:pPr lvl="1"/>
            <a:r>
              <a:rPr lang="en-US" sz="1600" dirty="0"/>
              <a:t>McKay merged into FES-UA in 2022.</a:t>
            </a:r>
          </a:p>
          <a:p>
            <a:r>
              <a:rPr lang="en-US" sz="2000" dirty="0"/>
              <a:t>FES-UA is available to students with an Individual Educational Plan or physician’s diagnosis of certain qualifying conditions.</a:t>
            </a:r>
          </a:p>
          <a:p>
            <a:r>
              <a:rPr lang="en-US" sz="2000" dirty="0"/>
              <a:t>Allows parents to create a customized experience for their student that expands access to learning opportunities specifically tailored to their unique needs.</a:t>
            </a:r>
            <a:endParaRPr lang="en-US" altLang="en-US" sz="2000" dirty="0">
              <a:latin typeface="Calibri"/>
              <a:cs typeface="Calibri"/>
            </a:endParaRPr>
          </a:p>
          <a:p>
            <a:pPr lvl="0"/>
            <a:r>
              <a:rPr lang="en-US" sz="2000" dirty="0">
                <a:solidFill>
                  <a:prstClr val="black"/>
                </a:solidFill>
              </a:rPr>
              <a:t>Provides access to an education savings account to fund private school tuition and fees, online learning programs, private tutoring, higher education expenses, and other approved customized learning services and materials (similar to Gardiner).</a:t>
            </a:r>
            <a:endParaRPr lang="en-US" altLang="en-US" sz="2000" dirty="0">
              <a:latin typeface="Calibri"/>
              <a:cs typeface="Calibri"/>
            </a:endParaRPr>
          </a:p>
          <a:p>
            <a:pPr marL="457200" lvl="1" indent="0">
              <a:buFont typeface="Arial" panose="020B0604020202020204" pitchFamily="34" charset="0"/>
              <a:buNone/>
              <a:defRPr/>
            </a:pPr>
            <a:endParaRPr lang="en-US" dirty="0"/>
          </a:p>
        </p:txBody>
      </p:sp>
      <p:sp>
        <p:nvSpPr>
          <p:cNvPr id="31748" name="Slide Number Placeholder 3">
            <a:extLst>
              <a:ext uri="{FF2B5EF4-FFF2-40B4-BE49-F238E27FC236}">
                <a16:creationId xmlns:a16="http://schemas.microsoft.com/office/drawing/2014/main" id="{E273C9EB-2AA4-4EA4-90A8-6F1CACBB7724}"/>
              </a:ext>
            </a:extLst>
          </p:cNvPr>
          <p:cNvSpPr>
            <a:spLocks noGrp="1"/>
          </p:cNvSpPr>
          <p:nvPr>
            <p:ph type="sldNum" sz="quarter" idx="10"/>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00000"/>
              </a:lnSpc>
              <a:spcBef>
                <a:spcPct val="0"/>
              </a:spcBef>
              <a:buClrTx/>
              <a:buFontTx/>
              <a:buNone/>
            </a:pPr>
            <a:endParaRPr lang="en-US" altLang="en-US" sz="1200" dirty="0">
              <a:solidFill>
                <a:srgbClr val="898989"/>
              </a:solidFill>
            </a:endParaRPr>
          </a:p>
        </p:txBody>
      </p:sp>
    </p:spTree>
    <p:extLst>
      <p:ext uri="{BB962C8B-B14F-4D97-AF65-F5344CB8AC3E}">
        <p14:creationId xmlns:p14="http://schemas.microsoft.com/office/powerpoint/2010/main" val="349494131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FCAEEC-34B2-421E-92AC-C65096EF808D}"/>
              </a:ext>
            </a:extLst>
          </p:cNvPr>
          <p:cNvSpPr>
            <a:spLocks noGrp="1"/>
          </p:cNvSpPr>
          <p:nvPr>
            <p:ph type="title"/>
          </p:nvPr>
        </p:nvSpPr>
        <p:spPr>
          <a:xfrm>
            <a:off x="628650" y="843589"/>
            <a:ext cx="7886700" cy="888391"/>
          </a:xfrm>
        </p:spPr>
        <p:txBody>
          <a:bodyPr vert="horz" wrap="square" lIns="91440" tIns="45720" rIns="91440" bIns="45720" numCol="1" anchor="t" anchorCtr="0" compatLnSpc="1">
            <a:prstTxWarp prst="textNoShape">
              <a:avLst/>
            </a:prstTxWarp>
          </a:bodyPr>
          <a:lstStyle/>
          <a:p>
            <a:r>
              <a:rPr altLang="en-US" dirty="0">
                <a:latin typeface="Calibri"/>
                <a:cs typeface="Calibri"/>
              </a:rPr>
              <a:t>Florida Empowerment Scholarship </a:t>
            </a:r>
            <a:br>
              <a:rPr lang="en-US" altLang="en-US" dirty="0">
                <a:latin typeface="Calibri"/>
                <a:cs typeface="Calibri"/>
              </a:rPr>
            </a:br>
            <a:r>
              <a:rPr lang="en-US" altLang="en-US" dirty="0">
                <a:latin typeface="Calibri"/>
                <a:cs typeface="Calibri"/>
              </a:rPr>
              <a:t>Educational Options</a:t>
            </a:r>
            <a:r>
              <a:rPr altLang="en-US" dirty="0">
                <a:latin typeface="Calibri"/>
                <a:cs typeface="Calibri"/>
              </a:rPr>
              <a:t> (FES-EO)	</a:t>
            </a:r>
          </a:p>
        </p:txBody>
      </p:sp>
      <p:sp>
        <p:nvSpPr>
          <p:cNvPr id="3" name="Content Placeholder 2">
            <a:extLst>
              <a:ext uri="{FF2B5EF4-FFF2-40B4-BE49-F238E27FC236}">
                <a16:creationId xmlns:a16="http://schemas.microsoft.com/office/drawing/2014/main" id="{C731D8E3-B1DB-4879-9D25-BC22601BF6BD}"/>
              </a:ext>
            </a:extLst>
          </p:cNvPr>
          <p:cNvSpPr>
            <a:spLocks noGrp="1"/>
          </p:cNvSpPr>
          <p:nvPr>
            <p:ph idx="1"/>
          </p:nvPr>
        </p:nvSpPr>
        <p:spPr>
          <a:xfrm>
            <a:off x="628650" y="2001838"/>
            <a:ext cx="7886700" cy="4181792"/>
          </a:xfrm>
        </p:spPr>
        <p:txBody>
          <a:bodyPr/>
          <a:lstStyle/>
          <a:p>
            <a:r>
              <a:rPr lang="en-US" sz="2200" dirty="0"/>
              <a:t>Eligibility</a:t>
            </a:r>
          </a:p>
          <a:p>
            <a:pPr lvl="1"/>
            <a:r>
              <a:rPr lang="en-US" sz="1800" dirty="0"/>
              <a:t>Florida residents are eligible to enroll in grades K-12.</a:t>
            </a:r>
          </a:p>
          <a:p>
            <a:pPr lvl="1"/>
            <a:r>
              <a:rPr lang="en-US" sz="1800" dirty="0"/>
              <a:t>Priority given to low-income households.</a:t>
            </a:r>
          </a:p>
          <a:p>
            <a:pPr lvl="1"/>
            <a:r>
              <a:rPr lang="en-US" sz="1800" dirty="0"/>
              <a:t>Participating students may continue in the program until the student returns to a public school, graduates high school, or reaches the age of 21, whichever occurs first.</a:t>
            </a:r>
          </a:p>
          <a:p>
            <a:r>
              <a:rPr lang="en-US" sz="2200" dirty="0"/>
              <a:t>Scholarship uses</a:t>
            </a:r>
          </a:p>
          <a:p>
            <a:pPr lvl="1"/>
            <a:r>
              <a:rPr lang="en-US" sz="1800" dirty="0"/>
              <a:t>Tuition and fees in a private school, or</a:t>
            </a:r>
          </a:p>
          <a:p>
            <a:pPr lvl="1"/>
            <a:r>
              <a:rPr lang="en-US" sz="1800" dirty="0"/>
              <a:t>Transportation scholarship to a Florida public school other than student’s assigned school.</a:t>
            </a:r>
          </a:p>
          <a:p>
            <a:pPr lvl="1"/>
            <a:r>
              <a:rPr lang="en-US" sz="1800" dirty="0"/>
              <a:t>Under the private school option, remaining scholarship funds may be used for other eligible expenses, such as programs offered by postsecondary institutions, curriculum and related materials, and other contracted services.</a:t>
            </a:r>
          </a:p>
        </p:txBody>
      </p:sp>
      <p:sp>
        <p:nvSpPr>
          <p:cNvPr id="31748" name="Slide Number Placeholder 3">
            <a:extLst>
              <a:ext uri="{FF2B5EF4-FFF2-40B4-BE49-F238E27FC236}">
                <a16:creationId xmlns:a16="http://schemas.microsoft.com/office/drawing/2014/main" id="{E273C9EB-2AA4-4EA4-90A8-6F1CACBB7724}"/>
              </a:ext>
            </a:extLst>
          </p:cNvPr>
          <p:cNvSpPr>
            <a:spLocks noGrp="1"/>
          </p:cNvSpPr>
          <p:nvPr>
            <p:ph type="sldNum" sz="quarter" idx="10"/>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00000"/>
              </a:lnSpc>
              <a:spcBef>
                <a:spcPct val="0"/>
              </a:spcBef>
              <a:buClrTx/>
              <a:buFontTx/>
              <a:buNone/>
              <a:defRPr/>
            </a:pPr>
            <a:endParaRPr lang="en-US" altLang="en-US" sz="1200" dirty="0">
              <a:solidFill>
                <a:srgbClr val="898989"/>
              </a:solidFill>
            </a:endParaRPr>
          </a:p>
        </p:txBody>
      </p:sp>
    </p:spTree>
    <p:extLst>
      <p:ext uri="{BB962C8B-B14F-4D97-AF65-F5344CB8AC3E}">
        <p14:creationId xmlns:p14="http://schemas.microsoft.com/office/powerpoint/2010/main" val="347919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8784486-1BF2-D840-C1FD-917075BC7641}"/>
              </a:ext>
            </a:extLst>
          </p:cNvPr>
          <p:cNvGraphicFramePr>
            <a:graphicFrameLocks noGrp="1"/>
          </p:cNvGraphicFramePr>
          <p:nvPr>
            <p:ph idx="1"/>
            <p:extLst>
              <p:ext uri="{D42A27DB-BD31-4B8C-83A1-F6EECF244321}">
                <p14:modId xmlns:p14="http://schemas.microsoft.com/office/powerpoint/2010/main" val="2001953088"/>
              </p:ext>
            </p:extLst>
          </p:nvPr>
        </p:nvGraphicFramePr>
        <p:xfrm>
          <a:off x="1185333" y="1964266"/>
          <a:ext cx="6592712" cy="3725336"/>
        </p:xfrm>
        <a:graphic>
          <a:graphicData uri="http://schemas.openxmlformats.org/drawingml/2006/table">
            <a:tbl>
              <a:tblPr firstRow="1" firstCol="1" bandRow="1">
                <a:tableStyleId>{5C22544A-7EE6-4342-B048-85BDC9FD1C3A}</a:tableStyleId>
              </a:tblPr>
              <a:tblGrid>
                <a:gridCol w="1387940">
                  <a:extLst>
                    <a:ext uri="{9D8B030D-6E8A-4147-A177-3AD203B41FA5}">
                      <a16:colId xmlns:a16="http://schemas.microsoft.com/office/drawing/2014/main" val="1623623309"/>
                    </a:ext>
                  </a:extLst>
                </a:gridCol>
                <a:gridCol w="2416501">
                  <a:extLst>
                    <a:ext uri="{9D8B030D-6E8A-4147-A177-3AD203B41FA5}">
                      <a16:colId xmlns:a16="http://schemas.microsoft.com/office/drawing/2014/main" val="2544068900"/>
                    </a:ext>
                  </a:extLst>
                </a:gridCol>
                <a:gridCol w="2788271">
                  <a:extLst>
                    <a:ext uri="{9D8B030D-6E8A-4147-A177-3AD203B41FA5}">
                      <a16:colId xmlns:a16="http://schemas.microsoft.com/office/drawing/2014/main" val="89616210"/>
                    </a:ext>
                  </a:extLst>
                </a:gridCol>
              </a:tblGrid>
              <a:tr h="677333">
                <a:tc>
                  <a:txBody>
                    <a:bodyPr/>
                    <a:lstStyle/>
                    <a:p>
                      <a:pPr marL="0" marR="0">
                        <a:spcBef>
                          <a:spcPts val="0"/>
                        </a:spcBef>
                        <a:spcAft>
                          <a:spcPts val="0"/>
                        </a:spcAft>
                      </a:pPr>
                      <a:r>
                        <a:rPr lang="en-US" sz="1100">
                          <a:effectLst/>
                        </a:rPr>
                        <a:t>School Year</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Program</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Students Funded as of March 2024</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90952625"/>
                  </a:ext>
                </a:extLst>
              </a:tr>
              <a:tr h="338667">
                <a:tc>
                  <a:txBody>
                    <a:bodyPr/>
                    <a:lstStyle/>
                    <a:p>
                      <a:pPr marL="0" marR="0">
                        <a:spcBef>
                          <a:spcPts val="0"/>
                        </a:spcBef>
                        <a:spcAft>
                          <a:spcPts val="0"/>
                        </a:spcAft>
                      </a:pPr>
                      <a:r>
                        <a:rPr lang="en-US" sz="1100">
                          <a:effectLst/>
                        </a:rPr>
                        <a:t>2023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Unique Abilities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98,395</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58246578"/>
                  </a:ext>
                </a:extLst>
              </a:tr>
              <a:tr h="338667">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Educational Options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151,681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06716727"/>
                  </a:ext>
                </a:extLst>
              </a:tr>
              <a:tr h="338667">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EO-Transportation</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4,499</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82263651"/>
                  </a:ext>
                </a:extLst>
              </a:tr>
              <a:tr h="338667">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FTC</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146,429</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62184224"/>
                  </a:ext>
                </a:extLst>
              </a:tr>
              <a:tr h="338667">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14312074"/>
                  </a:ext>
                </a:extLst>
              </a:tr>
              <a:tr h="338667">
                <a:tc>
                  <a:txBody>
                    <a:bodyPr/>
                    <a:lstStyle/>
                    <a:p>
                      <a:pPr marL="0" marR="0">
                        <a:spcBef>
                          <a:spcPts val="0"/>
                        </a:spcBef>
                        <a:spcAft>
                          <a:spcPts val="0"/>
                        </a:spcAft>
                      </a:pPr>
                      <a:r>
                        <a:rPr lang="en-US" sz="1100">
                          <a:effectLst/>
                        </a:rPr>
                        <a:t>2022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Unique Abilities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69,346</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31213165"/>
                  </a:ext>
                </a:extLst>
              </a:tr>
              <a:tr h="338667">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Educational Options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88,979</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68392171"/>
                  </a:ext>
                </a:extLst>
              </a:tr>
              <a:tr h="338667">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EO-Transportation</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3,644</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15601563"/>
                  </a:ext>
                </a:extLst>
              </a:tr>
              <a:tr h="338667">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FTC</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87,483</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70086223"/>
                  </a:ext>
                </a:extLst>
              </a:tr>
            </a:tbl>
          </a:graphicData>
        </a:graphic>
      </p:graphicFrame>
      <p:sp>
        <p:nvSpPr>
          <p:cNvPr id="6" name="Title 1">
            <a:extLst>
              <a:ext uri="{FF2B5EF4-FFF2-40B4-BE49-F238E27FC236}">
                <a16:creationId xmlns:a16="http://schemas.microsoft.com/office/drawing/2014/main" id="{64E7B13C-D737-415A-B85C-E296051FCBC4}"/>
              </a:ext>
            </a:extLst>
          </p:cNvPr>
          <p:cNvSpPr txBox="1">
            <a:spLocks/>
          </p:cNvSpPr>
          <p:nvPr/>
        </p:nvSpPr>
        <p:spPr bwMode="auto">
          <a:xfrm>
            <a:off x="496765" y="526677"/>
            <a:ext cx="78867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altLang="en-US" dirty="0"/>
              <a:t>Record participation</a:t>
            </a:r>
            <a:endParaRPr kumimoji="0" lang="en-US" altLang="en-US" sz="3200" b="1" i="0" u="none" strike="noStrike" kern="1200" cap="none" spc="0" normalizeH="0" baseline="0" noProof="0" dirty="0">
              <a:ln>
                <a:noFill/>
              </a:ln>
              <a:solidFill>
                <a:srgbClr val="262A63"/>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23005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FCAEEC-34B2-421E-92AC-C65096EF808D}"/>
              </a:ext>
            </a:extLst>
          </p:cNvPr>
          <p:cNvSpPr>
            <a:spLocks noGrp="1"/>
          </p:cNvSpPr>
          <p:nvPr>
            <p:ph type="title"/>
          </p:nvPr>
        </p:nvSpPr>
        <p:spPr>
          <a:xfrm>
            <a:off x="628650" y="843589"/>
            <a:ext cx="7886700" cy="888391"/>
          </a:xfrm>
        </p:spPr>
        <p:txBody>
          <a:bodyPr vert="horz" wrap="square" lIns="91440" tIns="45720" rIns="91440" bIns="45720" numCol="1" anchor="t" anchorCtr="0" compatLnSpc="1">
            <a:prstTxWarp prst="textNoShape">
              <a:avLst/>
            </a:prstTxWarp>
          </a:bodyPr>
          <a:lstStyle/>
          <a:p>
            <a:r>
              <a:rPr altLang="en-US" dirty="0">
                <a:latin typeface="Calibri"/>
                <a:cs typeface="Calibri"/>
              </a:rPr>
              <a:t>Family Empowerment Scholarship </a:t>
            </a:r>
            <a:br>
              <a:rPr lang="en-US" altLang="en-US" dirty="0">
                <a:latin typeface="Calibri"/>
                <a:cs typeface="Calibri"/>
              </a:rPr>
            </a:br>
            <a:r>
              <a:rPr altLang="en-US" dirty="0">
                <a:latin typeface="Calibri"/>
                <a:cs typeface="Calibri"/>
              </a:rPr>
              <a:t>Unique Abilities (FES-UA) </a:t>
            </a:r>
            <a:r>
              <a:rPr lang="en-US" altLang="en-US" dirty="0">
                <a:latin typeface="Calibri"/>
                <a:cs typeface="Calibri"/>
              </a:rPr>
              <a:t>–</a:t>
            </a:r>
            <a:r>
              <a:rPr altLang="en-US" dirty="0">
                <a:latin typeface="Calibri"/>
                <a:cs typeface="Calibri"/>
              </a:rPr>
              <a:t> Demand	</a:t>
            </a:r>
          </a:p>
        </p:txBody>
      </p:sp>
      <p:sp>
        <p:nvSpPr>
          <p:cNvPr id="3" name="Content Placeholder 2">
            <a:extLst>
              <a:ext uri="{FF2B5EF4-FFF2-40B4-BE49-F238E27FC236}">
                <a16:creationId xmlns:a16="http://schemas.microsoft.com/office/drawing/2014/main" id="{C731D8E3-B1DB-4879-9D25-BC22601BF6BD}"/>
              </a:ext>
            </a:extLst>
          </p:cNvPr>
          <p:cNvSpPr>
            <a:spLocks noGrp="1"/>
          </p:cNvSpPr>
          <p:nvPr>
            <p:ph idx="1"/>
          </p:nvPr>
        </p:nvSpPr>
        <p:spPr>
          <a:xfrm>
            <a:off x="628650" y="2001838"/>
            <a:ext cx="7886700" cy="4181792"/>
          </a:xfrm>
        </p:spPr>
        <p:txBody>
          <a:bodyPr/>
          <a:lstStyle/>
          <a:p>
            <a:r>
              <a:rPr lang="en-US" sz="2000" dirty="0"/>
              <a:t>The 2023-24 school year started with a cap on FES-UA participation of 40,913.</a:t>
            </a:r>
          </a:p>
          <a:p>
            <a:pPr lvl="1"/>
            <a:r>
              <a:rPr lang="en-US" sz="1600" dirty="0"/>
              <a:t>More have been funded outside of that cap because, for instance, they spent the prior year in public school, or received specialized instructional services as a VPK student, or were a dependent child of a law enforcement officer or a member of the Armed Forces, or were a foster child, or an adopted child.</a:t>
            </a:r>
          </a:p>
          <a:p>
            <a:r>
              <a:rPr lang="en-US" sz="2000" dirty="0">
                <a:solidFill>
                  <a:prstClr val="black"/>
                </a:solidFill>
              </a:rPr>
              <a:t>To avoid a waitlist, lawmakers used a specially called legislative session to increase the cap on participation:</a:t>
            </a:r>
          </a:p>
          <a:p>
            <a:pPr lvl="1"/>
            <a:r>
              <a:rPr lang="en-US" sz="1600" dirty="0"/>
              <a:t>For the 2023-24 school year, the maximum number of students participating in the program shall be the number of students … determined to be eligible.</a:t>
            </a:r>
            <a:endParaRPr lang="en-US" sz="1600" dirty="0">
              <a:solidFill>
                <a:prstClr val="black"/>
              </a:solidFill>
            </a:endParaRPr>
          </a:p>
          <a:p>
            <a:r>
              <a:rPr lang="en-US" sz="2000" dirty="0">
                <a:solidFill>
                  <a:prstClr val="black"/>
                </a:solidFill>
              </a:rPr>
              <a:t>HB 1403 (2024) set the cap at 72,615 for the 2024-25 school year.</a:t>
            </a:r>
          </a:p>
          <a:p>
            <a:pPr lvl="1"/>
            <a:r>
              <a:rPr lang="en-US" sz="1600" dirty="0">
                <a:solidFill>
                  <a:prstClr val="black"/>
                </a:solidFill>
              </a:rPr>
              <a:t>HB 1403 has yet to be signed by the governor.</a:t>
            </a:r>
            <a:endParaRPr lang="en-US" sz="1600" dirty="0"/>
          </a:p>
        </p:txBody>
      </p:sp>
    </p:spTree>
    <p:extLst>
      <p:ext uri="{BB962C8B-B14F-4D97-AF65-F5344CB8AC3E}">
        <p14:creationId xmlns:p14="http://schemas.microsoft.com/office/powerpoint/2010/main" val="161179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AFCAEEC-34B2-421E-92AC-C65096EF808D}"/>
              </a:ext>
            </a:extLst>
          </p:cNvPr>
          <p:cNvSpPr>
            <a:spLocks noGrp="1"/>
          </p:cNvSpPr>
          <p:nvPr>
            <p:ph type="title"/>
          </p:nvPr>
        </p:nvSpPr>
        <p:spPr>
          <a:xfrm>
            <a:off x="628650" y="843589"/>
            <a:ext cx="7886700" cy="680411"/>
          </a:xfrm>
        </p:spPr>
        <p:txBody>
          <a:bodyPr vert="horz" wrap="square" lIns="91440" tIns="45720" rIns="91440" bIns="45720" numCol="1" anchor="t" anchorCtr="0" compatLnSpc="1">
            <a:prstTxWarp prst="textNoShape">
              <a:avLst/>
            </a:prstTxWarp>
          </a:bodyPr>
          <a:lstStyle/>
          <a:p>
            <a:pPr algn="ctr"/>
            <a:r>
              <a:rPr altLang="en-US" dirty="0">
                <a:latin typeface="Calibri"/>
                <a:cs typeface="Calibri"/>
              </a:rPr>
              <a:t>Scholarship Funding Organizations	</a:t>
            </a:r>
          </a:p>
        </p:txBody>
      </p:sp>
      <p:sp>
        <p:nvSpPr>
          <p:cNvPr id="3" name="Content Placeholder 2">
            <a:extLst>
              <a:ext uri="{FF2B5EF4-FFF2-40B4-BE49-F238E27FC236}">
                <a16:creationId xmlns:a16="http://schemas.microsoft.com/office/drawing/2014/main" id="{C731D8E3-B1DB-4879-9D25-BC22601BF6BD}"/>
              </a:ext>
            </a:extLst>
          </p:cNvPr>
          <p:cNvSpPr>
            <a:spLocks noGrp="1"/>
          </p:cNvSpPr>
          <p:nvPr>
            <p:ph idx="1"/>
          </p:nvPr>
        </p:nvSpPr>
        <p:spPr>
          <a:xfrm>
            <a:off x="628650" y="1524000"/>
            <a:ext cx="7886700" cy="4659630"/>
          </a:xfrm>
        </p:spPr>
        <p:txBody>
          <a:bodyPr numCol="2"/>
          <a:lstStyle/>
          <a:p>
            <a:pPr marL="0" indent="0">
              <a:buNone/>
            </a:pPr>
            <a:endParaRPr lang="en-US" altLang="en-US" sz="2000" dirty="0">
              <a:solidFill>
                <a:prstClr val="black"/>
              </a:solidFill>
              <a:latin typeface="Calibri"/>
              <a:cs typeface="Calibri"/>
            </a:endParaRPr>
          </a:p>
          <a:p>
            <a:pPr marL="0" indent="0">
              <a:buNone/>
            </a:pPr>
            <a:endParaRPr lang="en-US" altLang="en-US" sz="2000" b="1" dirty="0">
              <a:solidFill>
                <a:prstClr val="black"/>
              </a:solidFill>
              <a:latin typeface="Calibri"/>
              <a:cs typeface="Calibri"/>
            </a:endParaRPr>
          </a:p>
          <a:p>
            <a:pPr marL="457200" lvl="1" indent="0">
              <a:buFont typeface="Arial" panose="020B0604020202020204" pitchFamily="34" charset="0"/>
              <a:buNone/>
              <a:defRPr/>
            </a:pPr>
            <a:endParaRPr lang="en-US" dirty="0"/>
          </a:p>
        </p:txBody>
      </p:sp>
      <p:pic>
        <p:nvPicPr>
          <p:cNvPr id="2" name="Picture 1" descr="Image">
            <a:extLst>
              <a:ext uri="{FF2B5EF4-FFF2-40B4-BE49-F238E27FC236}">
                <a16:creationId xmlns:a16="http://schemas.microsoft.com/office/drawing/2014/main" id="{7216D824-0D77-F471-5A50-AFC287B71465}"/>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428" y="1524000"/>
            <a:ext cx="2517421" cy="23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
            <a:extLst>
              <a:ext uri="{FF2B5EF4-FFF2-40B4-BE49-F238E27FC236}">
                <a16:creationId xmlns:a16="http://schemas.microsoft.com/office/drawing/2014/main" id="{77146F8C-8598-0B08-CD95-03D1D5FFB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090" y="1669415"/>
            <a:ext cx="2393244" cy="208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32584"/>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636770ca-c14e-45ed-bb5e-5a292064bc81">
      <UserInfo>
        <DisplayName>Kelly, Alex</DisplayName>
        <AccountId>3454</AccountId>
        <AccountType/>
      </UserInfo>
      <UserInfo>
        <DisplayName>Hall, Eric</DisplayName>
        <AccountId>3654</AccountId>
        <AccountType/>
      </UserInfo>
    </SharedWithUsers>
    <lcf76f155ced4ddcb4097134ff3c332f xmlns="37857471-bbab-40a3-8f4b-4d29f6e5f4f7">
      <Terms xmlns="http://schemas.microsoft.com/office/infopath/2007/PartnerControls"/>
    </lcf76f155ced4ddcb4097134ff3c332f>
    <TaxCatchAll xmlns="636770ca-c14e-45ed-bb5e-5a292064bc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F74F622692A84A98E25C1AEDC9D283" ma:contentTypeVersion="18" ma:contentTypeDescription="Create a new document." ma:contentTypeScope="" ma:versionID="7203770e1e8e706a49839ae46e93a4c4">
  <xsd:schema xmlns:xsd="http://www.w3.org/2001/XMLSchema" xmlns:xs="http://www.w3.org/2001/XMLSchema" xmlns:p="http://schemas.microsoft.com/office/2006/metadata/properties" xmlns:ns1="http://schemas.microsoft.com/sharepoint/v3" xmlns:ns2="37857471-bbab-40a3-8f4b-4d29f6e5f4f7" xmlns:ns3="636770ca-c14e-45ed-bb5e-5a292064bc81" targetNamespace="http://schemas.microsoft.com/office/2006/metadata/properties" ma:root="true" ma:fieldsID="dcbdf82e05c5118d3f8b30a6f9d6b3f6" ns1:_="" ns2:_="" ns3:_="">
    <xsd:import namespace="http://schemas.microsoft.com/sharepoint/v3"/>
    <xsd:import namespace="37857471-bbab-40a3-8f4b-4d29f6e5f4f7"/>
    <xsd:import namespace="636770ca-c14e-45ed-bb5e-5a292064b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857471-bbab-40a3-8f4b-4d29f6e5f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6770ca-c14e-45ed-bb5e-5a292064bc8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ffacddc-344c-440d-8956-569a27b4e288}" ma:internalName="TaxCatchAll" ma:showField="CatchAllData" ma:web="636770ca-c14e-45ed-bb5e-5a292064b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D1EEB4-74F7-4ECC-BAAA-DDE71E2B25E0}">
  <ds:schemaRefs>
    <ds:schemaRef ds:uri="http://schemas.microsoft.com/office/infopath/2007/PartnerControls"/>
    <ds:schemaRef ds:uri="http://schemas.microsoft.com/office/2006/documentManagement/types"/>
    <ds:schemaRef ds:uri="http://purl.org/dc/elements/1.1/"/>
    <ds:schemaRef ds:uri="636770ca-c14e-45ed-bb5e-5a292064bc81"/>
    <ds:schemaRef ds:uri="http://purl.org/dc/dcmitype/"/>
    <ds:schemaRef ds:uri="http://schemas.microsoft.com/office/2006/metadata/properties"/>
    <ds:schemaRef ds:uri="http://purl.org/dc/terms/"/>
    <ds:schemaRef ds:uri="http://schemas.openxmlformats.org/package/2006/metadata/core-properties"/>
    <ds:schemaRef ds:uri="37857471-bbab-40a3-8f4b-4d29f6e5f4f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4BF364C-EF02-4AD0-B4A7-EC2E17B2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857471-bbab-40a3-8f4b-4d29f6e5f4f7"/>
    <ds:schemaRef ds:uri="636770ca-c14e-45ed-bb5e-5a292064b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48F42E-BCE3-47C6-A493-F3D8770FB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9456</TotalTime>
  <Words>1034</Words>
  <Application>Microsoft Office PowerPoint</Application>
  <PresentationFormat>On-screen Show (4:3)</PresentationFormat>
  <Paragraphs>119</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FDOE_PPT_template_Standard</vt:lpstr>
      <vt:lpstr>The Family Empowerment Scholarship and Parental Choice in Florida</vt:lpstr>
      <vt:lpstr>PowerPoint Presentation</vt:lpstr>
      <vt:lpstr>PowerPoint Presentation</vt:lpstr>
      <vt:lpstr>PowerPoint Presentation</vt:lpstr>
      <vt:lpstr>Florida Empowerment Scholarship  Unique Abilities (FES-UA) </vt:lpstr>
      <vt:lpstr>Florida Empowerment Scholarship  Educational Options (FES-EO) </vt:lpstr>
      <vt:lpstr>PowerPoint Presentation</vt:lpstr>
      <vt:lpstr>Family Empowerment Scholarship  Unique Abilities (FES-UA) – Demand </vt:lpstr>
      <vt:lpstr>Scholarship Funding Organizations </vt:lpstr>
      <vt:lpstr>Scholarship Funding Organizations (SFO) </vt:lpstr>
      <vt:lpstr>Joint Development of Agreed-Upon Purchasing Guidelines</vt:lpstr>
      <vt:lpstr>Success Stories Source: Next Steps blog (Step Up For Students)</vt:lpstr>
      <vt:lpstr>www.FLDOE.org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Malloy</dc:creator>
  <cp:lastModifiedBy>Emerson, Adam</cp:lastModifiedBy>
  <cp:revision>99</cp:revision>
  <cp:lastPrinted>2023-01-11T17:46:10Z</cp:lastPrinted>
  <dcterms:created xsi:type="dcterms:W3CDTF">2014-05-08T13:36:48Z</dcterms:created>
  <dcterms:modified xsi:type="dcterms:W3CDTF">2024-03-25T17:05:56Z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0x0101006AF74F622692A84A98E25C1AEDC9D283</vt:lpwstr>
  </property>
  <property fmtid="{D5CDD505-2E9C-101B-9397-08002B2CF9AE}" pid="3" name="MediaServiceImageTags">
    <vt:lpwstr/>
  </property>
</Properties>
</file>